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9" r:id="rId2"/>
    <p:sldId id="258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66FF33"/>
    <a:srgbClr val="3399FF"/>
    <a:srgbClr val="FF4D4D"/>
    <a:srgbClr val="FFFF99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A6C80-AD4A-40C7-9F63-B7EE2F517762}" type="datetimeFigureOut">
              <a:rPr lang="it-IT" smtClean="0"/>
              <a:pPr/>
              <a:t>06/12/2017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EB679-0AEB-4C81-A963-2985A2E8C68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638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253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06/12/2017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06/12/2017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06/12/2017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06/12/2017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06/12/2017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06/12/2017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06/12/2017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06/12/2017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06/12/2017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06/12/2017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06/12/2017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06/12/2017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ChangeArrowheads="1"/>
          </p:cNvSpPr>
          <p:nvPr/>
        </p:nvSpPr>
        <p:spPr bwMode="auto">
          <a:xfrm>
            <a:off x="397617" y="554039"/>
            <a:ext cx="8507098" cy="642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34513" algn="l"/>
                <a:tab pos="9883775" algn="l"/>
                <a:tab pos="10333038" algn="l"/>
                <a:tab pos="10782300" algn="l"/>
                <a:tab pos="11231563" algn="l"/>
              </a:tabLst>
            </a:pPr>
            <a:r>
              <a:rPr lang="it-IT" sz="3600" b="1">
                <a:solidFill>
                  <a:srgbClr val="000000"/>
                </a:solidFill>
                <a:latin typeface="Calibri" pitchFamily="32" charset="0"/>
              </a:rPr>
              <a:t>EDUCAZIONE AL CONSUMO CONSAPEVOLE</a:t>
            </a:r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79750" y="4799014"/>
            <a:ext cx="3945217" cy="1233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79762" y="6313489"/>
            <a:ext cx="9142809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</a:tabLst>
            </a:pPr>
            <a:r>
              <a:rPr lang="it-IT">
                <a:solidFill>
                  <a:srgbClr val="000000"/>
                </a:solidFill>
                <a:latin typeface="Calibri" pitchFamily="32" charset="0"/>
              </a:rPr>
              <a:t> </a:t>
            </a:r>
            <a:r>
              <a:rPr lang="it-IT" sz="1400">
                <a:solidFill>
                  <a:srgbClr val="000000"/>
                </a:solidFill>
                <a:latin typeface="Calibri" pitchFamily="32" charset="0"/>
              </a:rPr>
              <a:t>«Progetto realizzato nell'ambito del Programma generale di intervento della Regione Emilia Romagna con l'utilizzo dei fondi del Ministero dello sviluppo economico. Ripartizione 2015"</a:t>
            </a:r>
          </a:p>
        </p:txBody>
      </p:sp>
      <p:pic>
        <p:nvPicPr>
          <p:cNvPr id="8197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34510" y="2054225"/>
            <a:ext cx="1791657" cy="1911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8198" name="Picture 5"/>
          <p:cNvPicPr>
            <a:picLocks noChangeAspect="1" noChangeArrowheads="1"/>
          </p:cNvPicPr>
          <p:nvPr/>
        </p:nvPicPr>
        <p:blipFill>
          <a:blip r:embed="rId5" cstate="print"/>
          <a:srcRect l="23480" r="18434"/>
          <a:stretch>
            <a:fillRect/>
          </a:stretch>
        </p:blipFill>
        <p:spPr bwMode="auto">
          <a:xfrm>
            <a:off x="4253550" y="2682876"/>
            <a:ext cx="1044042" cy="1920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8199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59501" y="1663700"/>
            <a:ext cx="1876181" cy="146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/>
          <p:cNvSpPr>
            <a:spLocks noGrp="1"/>
          </p:cNvSpPr>
          <p:nvPr>
            <p:ph type="title"/>
          </p:nvPr>
        </p:nvSpPr>
        <p:spPr>
          <a:xfrm>
            <a:off x="301752" y="228600"/>
            <a:ext cx="6142456" cy="758952"/>
          </a:xfrm>
        </p:spPr>
        <p:txBody>
          <a:bodyPr>
            <a:normAutofit fontScale="90000"/>
          </a:bodyPr>
          <a:lstStyle/>
          <a:p>
            <a:r>
              <a:rPr lang="it-IT" sz="5300" dirty="0" smtClean="0">
                <a:solidFill>
                  <a:srgbClr val="66FF33"/>
                </a:solidFill>
                <a:latin typeface="Bauhaus 93" panose="04030905020B02020C02" pitchFamily="82" charset="0"/>
              </a:rPr>
              <a:t>             Introduzione</a:t>
            </a:r>
            <a:r>
              <a:rPr lang="it-IT" dirty="0" smtClean="0">
                <a:latin typeface="Bauhaus 93" panose="04030905020B02020C02" pitchFamily="82" charset="0"/>
              </a:rPr>
              <a:t> </a:t>
            </a:r>
            <a:endParaRPr lang="it-IT" dirty="0">
              <a:latin typeface="Bauhaus 93" panose="04030905020B02020C02" pitchFamily="82" charset="0"/>
            </a:endParaRPr>
          </a:p>
        </p:txBody>
      </p:sp>
      <p:sp>
        <p:nvSpPr>
          <p:cNvPr id="11" name="Segnaposto contenuto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 smtClean="0">
                <a:latin typeface="Arial Rounded MT Bold" panose="020F0704030504030204" pitchFamily="34" charset="0"/>
              </a:rPr>
              <a:t>Consumo consapevole significa essere consapevoli del male o del bene che facciamo consumando un prodotto, essere certi che nessuno è stato maltrattato o malpagato perché potessimo averlo a basso costo, che gli animali da cui esso proviene non abbiano sofferto.</a:t>
            </a:r>
            <a:endParaRPr lang="it-IT" sz="2800" dirty="0">
              <a:latin typeface="Arial Rounded MT Bold" panose="020F0704030504030204" pitchFamily="34" charset="0"/>
            </a:endParaRPr>
          </a:p>
        </p:txBody>
      </p:sp>
      <p:pic>
        <p:nvPicPr>
          <p:cNvPr id="1026" name="Picture 2" descr="C:\Users\Mario Pisano\AppData\Local\Microsoft\Windows\INetCache\IE\20KD0H8W\galline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6673" y="158399"/>
            <a:ext cx="1979712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ario Pisano\AppData\Local\Microsoft\Windows\INetCache\IE\1GIWN3Y8\CARTOLINA_COOP-ESTENSE_Bozz-70697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3619" y="4557098"/>
            <a:ext cx="4350390" cy="2069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Mario Pisano\AppData\Local\Microsoft\Windows\INetCache\IE\APC23LOK\cibovicino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43318" y="4325607"/>
            <a:ext cx="2762943" cy="2289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Mario Pisano\AppData\Local\Microsoft\Windows\INetCache\IE\APC23LOK\1460869_Galli-e-galline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0880"/>
            <a:ext cx="2395736" cy="1405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18451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87624" y="-243408"/>
            <a:ext cx="6858000" cy="2387600"/>
          </a:xfrm>
        </p:spPr>
        <p:txBody>
          <a:bodyPr>
            <a:normAutofit/>
          </a:bodyPr>
          <a:lstStyle/>
          <a:p>
            <a:r>
              <a:rPr lang="it-IT" sz="4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DATI RILEVATI DAI QUESTIONARI</a:t>
            </a:r>
            <a:br>
              <a:rPr lang="it-IT" sz="4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endParaRPr lang="it-IT" sz="4400" b="1" dirty="0">
              <a:solidFill>
                <a:schemeClr val="accent6">
                  <a:lumMod val="60000"/>
                  <a:lumOff val="4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" name="Sottotitolo 2"/>
          <p:cNvSpPr>
            <a:spLocks noGrp="1"/>
          </p:cNvSpPr>
          <p:nvPr>
            <p:ph type="subTitle" idx="1"/>
          </p:nvPr>
        </p:nvSpPr>
        <p:spPr>
          <a:xfrm>
            <a:off x="1403648" y="1772816"/>
            <a:ext cx="6755492" cy="4159303"/>
          </a:xfrm>
        </p:spPr>
        <p:txBody>
          <a:bodyPr>
            <a:normAutofit fontScale="85000" lnSpcReduction="10000"/>
          </a:bodyPr>
          <a:lstStyle/>
          <a:p>
            <a:pPr algn="l">
              <a:buFontTx/>
              <a:buChar char="-"/>
            </a:pPr>
            <a:r>
              <a:rPr lang="it-IT" sz="2000" dirty="0" smtClean="0">
                <a:solidFill>
                  <a:schemeClr val="tx1"/>
                </a:solidFill>
                <a:latin typeface="AR CENA" panose="02000000000000000000" pitchFamily="2" charset="0"/>
              </a:rPr>
              <a:t>DOMANDA 1</a:t>
            </a:r>
            <a:r>
              <a:rPr lang="it-IT" sz="2000" dirty="0" smtClean="0">
                <a:solidFill>
                  <a:schemeClr val="tx1"/>
                </a:solidFill>
              </a:rPr>
              <a:t>:     </a:t>
            </a:r>
          </a:p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 sì: 52</a:t>
            </a:r>
          </a:p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 no: 31                         </a:t>
            </a:r>
          </a:p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 -   </a:t>
            </a:r>
            <a:r>
              <a:rPr lang="it-IT" sz="2000" dirty="0" smtClean="0">
                <a:solidFill>
                  <a:schemeClr val="tx1"/>
                </a:solidFill>
                <a:latin typeface="AR CENA" panose="02000000000000000000" pitchFamily="2" charset="0"/>
              </a:rPr>
              <a:t>DOMANDA 2</a:t>
            </a:r>
            <a:r>
              <a:rPr lang="it-IT" sz="2000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 mai: 29    qualche volta: 48   spesso: 7    </a:t>
            </a:r>
          </a:p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 -   </a:t>
            </a:r>
            <a:r>
              <a:rPr lang="it-IT" sz="2000" dirty="0" smtClean="0">
                <a:solidFill>
                  <a:schemeClr val="tx1"/>
                </a:solidFill>
                <a:latin typeface="AR CENA" panose="02000000000000000000" pitchFamily="2" charset="0"/>
              </a:rPr>
              <a:t>DOMANDA 3</a:t>
            </a:r>
            <a:r>
              <a:rPr lang="it-IT" sz="2000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 mai: 15    qualche volta: 46   spesso: 22 </a:t>
            </a:r>
          </a:p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 -   </a:t>
            </a:r>
            <a:r>
              <a:rPr lang="it-IT" sz="2000" dirty="0" smtClean="0">
                <a:solidFill>
                  <a:schemeClr val="tx1"/>
                </a:solidFill>
                <a:latin typeface="AR CENA" panose="02000000000000000000" pitchFamily="2" charset="0"/>
              </a:rPr>
              <a:t>DOMANDA 4</a:t>
            </a:r>
            <a:r>
              <a:rPr lang="it-IT" sz="2000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 al supermercato: 37 al mercato: 16 dal contadino: 22 in un negozio: 11</a:t>
            </a:r>
          </a:p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-   </a:t>
            </a:r>
            <a:r>
              <a:rPr lang="it-IT" sz="2000" dirty="0" smtClean="0">
                <a:solidFill>
                  <a:schemeClr val="tx1"/>
                </a:solidFill>
                <a:latin typeface="AR CENA" panose="02000000000000000000" pitchFamily="2" charset="0"/>
              </a:rPr>
              <a:t>DOMANDA 5</a:t>
            </a:r>
            <a:r>
              <a:rPr lang="it-IT" sz="2000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  sì: 64</a:t>
            </a:r>
          </a:p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 no: 17                         </a:t>
            </a:r>
          </a:p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                                                            </a:t>
            </a:r>
          </a:p>
          <a:p>
            <a:pPr algn="l"/>
            <a:r>
              <a:rPr lang="it-IT" sz="2000" dirty="0">
                <a:solidFill>
                  <a:schemeClr val="tx1"/>
                </a:solidFill>
              </a:rPr>
              <a:t> </a:t>
            </a:r>
            <a:r>
              <a:rPr lang="it-IT" sz="2000" dirty="0" smtClean="0">
                <a:solidFill>
                  <a:schemeClr val="tx1"/>
                </a:solidFill>
              </a:rPr>
              <a:t>                                                                  </a:t>
            </a:r>
            <a:endParaRPr lang="it-IT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2170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79512" y="0"/>
            <a:ext cx="8708504" cy="1916832"/>
          </a:xfrm>
        </p:spPr>
        <p:txBody>
          <a:bodyPr>
            <a:normAutofit/>
          </a:bodyPr>
          <a:lstStyle/>
          <a:p>
            <a:r>
              <a:rPr lang="it-IT" sz="3200" dirty="0" smtClean="0">
                <a:solidFill>
                  <a:srgbClr val="FF0000"/>
                </a:solidFill>
              </a:rPr>
              <a:t>Cosa ci ha colpito di più?</a:t>
            </a:r>
            <a:br>
              <a:rPr lang="it-IT" sz="3200" dirty="0" smtClean="0">
                <a:solidFill>
                  <a:srgbClr val="FF0000"/>
                </a:solidFill>
              </a:rPr>
            </a:br>
            <a:r>
              <a:rPr lang="it-IT" sz="3600" dirty="0" smtClean="0"/>
              <a:t>LA NUTELLA</a:t>
            </a:r>
            <a:br>
              <a:rPr lang="it-IT" sz="3600" dirty="0" smtClean="0"/>
            </a:br>
            <a:endParaRPr lang="it-IT" sz="36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79512" y="1196752"/>
            <a:ext cx="8712968" cy="5472608"/>
          </a:xfrm>
        </p:spPr>
        <p:txBody>
          <a:bodyPr>
            <a:normAutofit/>
          </a:bodyPr>
          <a:lstStyle/>
          <a:p>
            <a:r>
              <a:rPr lang="it-IT" sz="2400" dirty="0" smtClean="0">
                <a:solidFill>
                  <a:schemeClr val="tx1"/>
                </a:solidFill>
              </a:rPr>
              <a:t>Gli ingredienti negli alimenti non vengono scritti a caso, ma in ordine di quantità. Quindi come possiamo notare nella foto la nutella è costruita così</a:t>
            </a:r>
            <a:r>
              <a:rPr lang="it-IT" sz="2800" dirty="0" smtClean="0">
                <a:solidFill>
                  <a:schemeClr val="tx1"/>
                </a:solidFill>
              </a:rPr>
              <a:t>. </a:t>
            </a:r>
            <a:r>
              <a:rPr lang="it-IT" sz="2400" dirty="0" smtClean="0">
                <a:solidFill>
                  <a:schemeClr val="tx1"/>
                </a:solidFill>
              </a:rPr>
              <a:t>Questa è la composizione della </a:t>
            </a:r>
          </a:p>
          <a:p>
            <a:r>
              <a:rPr lang="it-IT" sz="2400" dirty="0" smtClean="0">
                <a:solidFill>
                  <a:schemeClr val="tx1"/>
                </a:solidFill>
              </a:rPr>
              <a:t>                                        nutella dove possiamo notare la  </a:t>
            </a:r>
          </a:p>
          <a:p>
            <a:r>
              <a:rPr lang="it-IT" sz="2400" dirty="0" smtClean="0">
                <a:solidFill>
                  <a:schemeClr val="tx1"/>
                </a:solidFill>
              </a:rPr>
              <a:t>                                    che gli ingredienti maggiori: lo </a:t>
            </a:r>
          </a:p>
          <a:p>
            <a:r>
              <a:rPr lang="it-IT" sz="2400" dirty="0" smtClean="0">
                <a:solidFill>
                  <a:schemeClr val="tx1"/>
                </a:solidFill>
              </a:rPr>
              <a:t>                                      zucchero e l’olio di palma sono   </a:t>
            </a:r>
          </a:p>
          <a:p>
            <a:r>
              <a:rPr lang="it-IT" sz="2400" dirty="0" smtClean="0">
                <a:solidFill>
                  <a:schemeClr val="tx1"/>
                </a:solidFill>
              </a:rPr>
              <a:t>                                        ingredienti che fanno malissimo.</a:t>
            </a:r>
          </a:p>
          <a:p>
            <a:r>
              <a:rPr lang="it-IT" sz="2400" dirty="0" smtClean="0">
                <a:solidFill>
                  <a:schemeClr val="tx1"/>
                </a:solidFill>
              </a:rPr>
              <a:t>.                                                                </a:t>
            </a:r>
          </a:p>
          <a:p>
            <a:endParaRPr lang="it-IT" sz="2400" dirty="0">
              <a:solidFill>
                <a:schemeClr val="tx1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 flipH="1" flipV="1">
            <a:off x="179512" y="2420888"/>
            <a:ext cx="3642164" cy="229987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35697" y="4365104"/>
            <a:ext cx="6409764" cy="249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68529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25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308332" y="981075"/>
            <a:ext cx="8496384" cy="563449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34513" algn="l"/>
                <a:tab pos="9883775" algn="l"/>
                <a:tab pos="10333038" algn="l"/>
                <a:tab pos="10782300" algn="l"/>
                <a:tab pos="11231563" algn="l"/>
              </a:tabLst>
            </a:pPr>
            <a:r>
              <a:rPr lang="it-IT" sz="3600" b="1" i="1">
                <a:solidFill>
                  <a:srgbClr val="FF0000"/>
                </a:solidFill>
                <a:latin typeface="Calibri" pitchFamily="32" charset="0"/>
              </a:rPr>
              <a:t>Cosa abbiamo imparato?</a:t>
            </a:r>
          </a:p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34513" algn="l"/>
                <a:tab pos="9883775" algn="l"/>
                <a:tab pos="10333038" algn="l"/>
                <a:tab pos="10782300" algn="l"/>
                <a:tab pos="11231563" algn="l"/>
              </a:tabLst>
            </a:pPr>
            <a:endParaRPr lang="it-IT" i="1">
              <a:solidFill>
                <a:srgbClr val="FF0000"/>
              </a:solidFill>
              <a:latin typeface="Calibri" pitchFamily="32" charset="0"/>
            </a:endParaRPr>
          </a:p>
          <a:p>
            <a:pPr eaLnBrk="1" hangingPunct="1"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34513" algn="l"/>
                <a:tab pos="9883775" algn="l"/>
                <a:tab pos="10333038" algn="l"/>
                <a:tab pos="10782300" algn="l"/>
                <a:tab pos="11231563" algn="l"/>
              </a:tabLst>
            </a:pPr>
            <a:r>
              <a:rPr lang="it-IT" sz="2400" i="1">
                <a:solidFill>
                  <a:schemeClr val="tx1"/>
                </a:solidFill>
                <a:latin typeface="Calibri" pitchFamily="32" charset="0"/>
              </a:rPr>
              <a:t>Fare attenzione al giusto equilibrio tra domanda e offerta</a:t>
            </a:r>
          </a:p>
          <a:p>
            <a:pPr eaLnBrk="1" hangingPunct="1"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34513" algn="l"/>
                <a:tab pos="9883775" algn="l"/>
                <a:tab pos="10333038" algn="l"/>
                <a:tab pos="10782300" algn="l"/>
                <a:tab pos="11231563" algn="l"/>
              </a:tabLst>
            </a:pPr>
            <a:r>
              <a:rPr lang="it-IT" sz="2400" i="1">
                <a:solidFill>
                  <a:schemeClr val="tx1"/>
                </a:solidFill>
                <a:latin typeface="Calibri" pitchFamily="32" charset="0"/>
              </a:rPr>
              <a:t>Leggere correttamente l’etichetta</a:t>
            </a:r>
          </a:p>
          <a:p>
            <a:pPr eaLnBrk="1" hangingPunct="1"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34513" algn="l"/>
                <a:tab pos="9883775" algn="l"/>
                <a:tab pos="10333038" algn="l"/>
                <a:tab pos="10782300" algn="l"/>
                <a:tab pos="11231563" algn="l"/>
              </a:tabLst>
            </a:pPr>
            <a:r>
              <a:rPr lang="it-IT" sz="2400" i="1">
                <a:solidFill>
                  <a:schemeClr val="tx1"/>
                </a:solidFill>
                <a:latin typeface="Calibri" pitchFamily="32" charset="0"/>
              </a:rPr>
              <a:t>Scegliere il biologico</a:t>
            </a:r>
          </a:p>
          <a:p>
            <a:pPr eaLnBrk="1" hangingPunct="1"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34513" algn="l"/>
                <a:tab pos="9883775" algn="l"/>
                <a:tab pos="10333038" algn="l"/>
                <a:tab pos="10782300" algn="l"/>
                <a:tab pos="11231563" algn="l"/>
              </a:tabLst>
            </a:pPr>
            <a:r>
              <a:rPr lang="it-IT" sz="2400" i="1">
                <a:solidFill>
                  <a:schemeClr val="tx1"/>
                </a:solidFill>
                <a:latin typeface="Calibri" pitchFamily="32" charset="0"/>
              </a:rPr>
              <a:t>Tipologie di allevamenti dai quali giungono le uova</a:t>
            </a:r>
          </a:p>
          <a:p>
            <a:pPr eaLnBrk="1" hangingPunct="1"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34513" algn="l"/>
                <a:tab pos="9883775" algn="l"/>
                <a:tab pos="10333038" algn="l"/>
                <a:tab pos="10782300" algn="l"/>
                <a:tab pos="11231563" algn="l"/>
              </a:tabLst>
            </a:pPr>
            <a:r>
              <a:rPr lang="it-IT" sz="2400" i="1">
                <a:solidFill>
                  <a:schemeClr val="tx1"/>
                </a:solidFill>
                <a:latin typeface="Calibri" pitchFamily="32" charset="0"/>
              </a:rPr>
              <a:t>Conoscere più informazioni sulle uova leggendo i codici stampati sul loro guscio</a:t>
            </a:r>
          </a:p>
          <a:p>
            <a:pPr eaLnBrk="1" hangingPunct="1"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34513" algn="l"/>
                <a:tab pos="9883775" algn="l"/>
                <a:tab pos="10333038" algn="l"/>
                <a:tab pos="10782300" algn="l"/>
                <a:tab pos="11231563" algn="l"/>
              </a:tabLst>
            </a:pPr>
            <a:r>
              <a:rPr lang="it-IT" sz="2400" i="1">
                <a:solidFill>
                  <a:schemeClr val="tx1"/>
                </a:solidFill>
                <a:latin typeface="Calibri" pitchFamily="32" charset="0"/>
              </a:rPr>
              <a:t>Riconoscere i simboli contrassegnati dall’etichetta</a:t>
            </a:r>
          </a:p>
          <a:p>
            <a:pPr eaLnBrk="1" hangingPunct="1"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34513" algn="l"/>
                <a:tab pos="9883775" algn="l"/>
                <a:tab pos="10333038" algn="l"/>
                <a:tab pos="10782300" algn="l"/>
                <a:tab pos="11231563" algn="l"/>
              </a:tabLst>
            </a:pPr>
            <a:r>
              <a:rPr lang="it-IT" sz="2400" i="1">
                <a:solidFill>
                  <a:schemeClr val="tx1"/>
                </a:solidFill>
                <a:latin typeface="Calibri" pitchFamily="32" charset="0"/>
              </a:rPr>
              <a:t>Non confondere la marcatura C E con CE (China Export)</a:t>
            </a:r>
          </a:p>
          <a:p>
            <a:pPr eaLnBrk="1" hangingPunct="1"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34513" algn="l"/>
                <a:tab pos="9883775" algn="l"/>
                <a:tab pos="10333038" algn="l"/>
                <a:tab pos="10782300" algn="l"/>
                <a:tab pos="11231563" algn="l"/>
              </a:tabLst>
            </a:pPr>
            <a:r>
              <a:rPr lang="it-IT" sz="2400" i="1">
                <a:solidFill>
                  <a:schemeClr val="tx1"/>
                </a:solidFill>
                <a:latin typeface="Calibri" pitchFamily="32" charset="0"/>
              </a:rPr>
              <a:t>Smaltire i diversi tipi di imballaggi leggendo le indicazioni stampate sulle confezioni</a:t>
            </a:r>
          </a:p>
          <a:p>
            <a:pPr eaLnBrk="1" hangingPunct="1"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34513" algn="l"/>
                <a:tab pos="9883775" algn="l"/>
                <a:tab pos="10333038" algn="l"/>
                <a:tab pos="10782300" algn="l"/>
                <a:tab pos="11231563" algn="l"/>
              </a:tabLst>
            </a:pPr>
            <a:r>
              <a:rPr lang="it-IT" sz="2400" i="1">
                <a:solidFill>
                  <a:schemeClr val="tx1"/>
                </a:solidFill>
                <a:latin typeface="Calibri" pitchFamily="32" charset="0"/>
              </a:rPr>
              <a:t>Fare la raccolta differenziata </a:t>
            </a:r>
          </a:p>
          <a:p>
            <a:pPr eaLnBrk="1" hangingPunct="1"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34513" algn="l"/>
                <a:tab pos="9883775" algn="l"/>
                <a:tab pos="10333038" algn="l"/>
                <a:tab pos="10782300" algn="l"/>
                <a:tab pos="11231563" algn="l"/>
              </a:tabLst>
            </a:pPr>
            <a:endParaRPr lang="it-IT" sz="2400">
              <a:solidFill>
                <a:schemeClr val="tx1"/>
              </a:solidFill>
              <a:latin typeface="Calibri" pitchFamily="32" charset="0"/>
            </a:endParaRPr>
          </a:p>
          <a:p>
            <a:pPr eaLnBrk="1" hangingPunct="1"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34513" algn="l"/>
                <a:tab pos="9883775" algn="l"/>
                <a:tab pos="10333038" algn="l"/>
                <a:tab pos="10782300" algn="l"/>
                <a:tab pos="11231563" algn="l"/>
              </a:tabLst>
            </a:pPr>
            <a:endParaRPr lang="it-IT" i="1">
              <a:solidFill>
                <a:schemeClr val="tx1"/>
              </a:solidFill>
              <a:latin typeface="Calibri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5400" b="1" dirty="0" smtClean="0">
                <a:solidFill>
                  <a:srgbClr val="00B0F0"/>
                </a:solidFill>
                <a:latin typeface="AR CENA" panose="02000000000000000000" pitchFamily="2" charset="0"/>
              </a:rPr>
              <a:t>SLOGAN</a:t>
            </a:r>
            <a:endParaRPr lang="it-IT" sz="5400" b="1" dirty="0">
              <a:solidFill>
                <a:srgbClr val="00B0F0"/>
              </a:solidFill>
              <a:latin typeface="AR CENA" panose="02000000000000000000" pitchFamily="2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89712" y="1784436"/>
            <a:ext cx="6964577" cy="4351338"/>
          </a:xfrm>
        </p:spPr>
        <p:txBody>
          <a:bodyPr/>
          <a:lstStyle/>
          <a:p>
            <a:pPr marL="0" indent="0" algn="ctr">
              <a:buNone/>
            </a:pPr>
            <a:r>
              <a:rPr lang="it-IT" u="sng" dirty="0" smtClean="0">
                <a:solidFill>
                  <a:srgbClr val="92D050"/>
                </a:solidFill>
                <a:latin typeface="Lucida Handwriting" panose="03010101010101010101" pitchFamily="66" charset="0"/>
              </a:rPr>
              <a:t>«per un mondo perfetto </a:t>
            </a:r>
          </a:p>
          <a:p>
            <a:pPr marL="0" indent="0" algn="ctr">
              <a:buNone/>
            </a:pPr>
            <a:r>
              <a:rPr lang="it-IT" u="sng" dirty="0" smtClean="0">
                <a:solidFill>
                  <a:srgbClr val="92D050"/>
                </a:solidFill>
                <a:latin typeface="Lucida Handwriting" panose="03010101010101010101" pitchFamily="66" charset="0"/>
              </a:rPr>
              <a:t>ogni rifiuto nel suo cassonetto»</a:t>
            </a:r>
          </a:p>
          <a:p>
            <a:pPr marL="0" indent="0">
              <a:buNone/>
            </a:pPr>
            <a:endParaRPr lang="it-IT" u="sng" dirty="0" smtClean="0">
              <a:solidFill>
                <a:srgbClr val="92D050"/>
              </a:solidFill>
              <a:latin typeface="Lucida Handwriting" panose="03010101010101010101" pitchFamily="66" charset="0"/>
            </a:endParaRPr>
          </a:p>
          <a:p>
            <a:pPr marL="0" indent="0">
              <a:buNone/>
            </a:pPr>
            <a:endParaRPr lang="it-IT" u="sng" dirty="0">
              <a:solidFill>
                <a:srgbClr val="92D050"/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9" y="2975919"/>
            <a:ext cx="2286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54175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ChangeArrowheads="1"/>
          </p:cNvSpPr>
          <p:nvPr/>
        </p:nvSpPr>
        <p:spPr bwMode="auto">
          <a:xfrm>
            <a:off x="308333" y="981075"/>
            <a:ext cx="8507098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4755928" y="6416675"/>
            <a:ext cx="4258311" cy="5254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it-IT" sz="1400">
                <a:solidFill>
                  <a:srgbClr val="000000"/>
                </a:solidFill>
                <a:latin typeface="Calibri" pitchFamily="32" charset="0"/>
              </a:rPr>
              <a:t>Progetto svolto il collaborazione con Cooperativa Atlantide</a:t>
            </a:r>
          </a:p>
        </p:txBody>
      </p:sp>
      <p:pic>
        <p:nvPicPr>
          <p:cNvPr id="1434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64243" y="6286500"/>
            <a:ext cx="749996" cy="566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0" y="981076"/>
            <a:ext cx="9142809" cy="92551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</a:tabLst>
            </a:pPr>
            <a:r>
              <a:rPr lang="it-IT" i="1" dirty="0">
                <a:solidFill>
                  <a:srgbClr val="FF0000"/>
                </a:solidFill>
                <a:latin typeface="Calibri" pitchFamily="32" charset="0"/>
              </a:rPr>
              <a:t>Presentazione realizzata da</a:t>
            </a:r>
          </a:p>
          <a:p>
            <a:pPr algn="ctr"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</a:tabLst>
            </a:pPr>
            <a:r>
              <a:rPr lang="it-IT" i="1" dirty="0">
                <a:solidFill>
                  <a:srgbClr val="FF0000"/>
                </a:solidFill>
                <a:latin typeface="Calibri" pitchFamily="32" charset="0"/>
              </a:rPr>
              <a:t> </a:t>
            </a:r>
            <a:r>
              <a:rPr lang="it-IT" i="1" dirty="0" smtClean="0">
                <a:solidFill>
                  <a:srgbClr val="FF0000"/>
                </a:solidFill>
                <a:latin typeface="Calibri" pitchFamily="32" charset="0"/>
              </a:rPr>
              <a:t>classe IIH, scuola Don Minzoni I.C. San Biagio, </a:t>
            </a:r>
            <a:r>
              <a:rPr lang="it-IT" i="1" dirty="0">
                <a:solidFill>
                  <a:srgbClr val="FF0000"/>
                </a:solidFill>
                <a:latin typeface="Calibri" pitchFamily="32" charset="0"/>
              </a:rPr>
              <a:t>insegnante </a:t>
            </a:r>
            <a:r>
              <a:rPr lang="it-IT" i="1" dirty="0" smtClean="0">
                <a:solidFill>
                  <a:srgbClr val="FF0000"/>
                </a:solidFill>
                <a:latin typeface="Calibri" pitchFamily="32" charset="0"/>
              </a:rPr>
              <a:t>referente Prof. Serena Ciani</a:t>
            </a:r>
          </a:p>
          <a:p>
            <a:pPr algn="ctr"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</a:tabLst>
            </a:pPr>
            <a:endParaRPr lang="it-IT" i="1" dirty="0">
              <a:solidFill>
                <a:srgbClr val="FF0000"/>
              </a:solidFill>
              <a:latin typeface="Calibri" pitchFamily="32" charset="0"/>
            </a:endParaRPr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0" y="4509120"/>
            <a:ext cx="9142809" cy="147950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</a:tabLst>
            </a:pPr>
            <a:r>
              <a:rPr lang="it-IT" dirty="0">
                <a:solidFill>
                  <a:srgbClr val="000000"/>
                </a:solidFill>
                <a:latin typeface="Calibri" pitchFamily="32" charset="0"/>
              </a:rPr>
              <a:t>Questa presentazione fa parte del percorso di Educazione Al Consumo Consapevole promosso da </a:t>
            </a:r>
            <a:r>
              <a:rPr lang="it-IT" dirty="0" err="1">
                <a:solidFill>
                  <a:srgbClr val="000000"/>
                </a:solidFill>
                <a:latin typeface="Calibri" pitchFamily="32" charset="0"/>
              </a:rPr>
              <a:t>Federconsumatori</a:t>
            </a:r>
            <a:r>
              <a:rPr lang="it-IT" dirty="0">
                <a:solidFill>
                  <a:srgbClr val="000000"/>
                </a:solidFill>
                <a:latin typeface="Calibri" pitchFamily="32" charset="0"/>
              </a:rPr>
              <a:t> </a:t>
            </a:r>
          </a:p>
          <a:p>
            <a:pPr algn="ctr"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</a:tabLst>
            </a:pPr>
            <a:r>
              <a:rPr lang="it-IT" dirty="0" err="1">
                <a:solidFill>
                  <a:srgbClr val="000000"/>
                </a:solidFill>
                <a:latin typeface="Calibri" pitchFamily="32" charset="0"/>
              </a:rPr>
              <a:t>a.s.</a:t>
            </a:r>
            <a:r>
              <a:rPr lang="it-IT" dirty="0">
                <a:solidFill>
                  <a:srgbClr val="000000"/>
                </a:solidFill>
                <a:latin typeface="Calibri" pitchFamily="32" charset="0"/>
              </a:rPr>
              <a:t> </a:t>
            </a:r>
            <a:r>
              <a:rPr lang="it-IT" dirty="0" smtClean="0">
                <a:solidFill>
                  <a:srgbClr val="000000"/>
                </a:solidFill>
                <a:latin typeface="Calibri" pitchFamily="32" charset="0"/>
              </a:rPr>
              <a:t>2016-17</a:t>
            </a:r>
          </a:p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</a:tabLst>
            </a:pPr>
            <a:r>
              <a:rPr lang="it-IT" dirty="0" smtClean="0">
                <a:solidFill>
                  <a:srgbClr val="000000"/>
                </a:solidFill>
                <a:latin typeface="Calibri" pitchFamily="32" charset="0"/>
              </a:rPr>
              <a:t>“Progetto realizzato nell’ambito del Programma generale di intervento della Regione Emilia Romagna con l’utilizzo dei fondi del Ministero dello sviluppo economico. Ripartizione 2015” </a:t>
            </a:r>
            <a:endParaRPr lang="it-IT" dirty="0">
              <a:solidFill>
                <a:srgbClr val="000000"/>
              </a:solidFill>
              <a:latin typeface="Calibri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382</Words>
  <Application>Microsoft Office PowerPoint</Application>
  <PresentationFormat>Presentazione su schermo (4:3)</PresentationFormat>
  <Paragraphs>46</Paragraphs>
  <Slides>7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Diapositiva 1</vt:lpstr>
      <vt:lpstr>             Introduzione </vt:lpstr>
      <vt:lpstr>DATI RILEVATI DAI QUESTIONARI </vt:lpstr>
      <vt:lpstr>Cosa ci ha colpito di più? LA NUTELLA </vt:lpstr>
      <vt:lpstr>Diapositiva 5</vt:lpstr>
      <vt:lpstr>SLOGAN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Introduzione </dc:title>
  <dc:creator>Mario Pisano</dc:creator>
  <cp:lastModifiedBy>Utente</cp:lastModifiedBy>
  <cp:revision>22</cp:revision>
  <dcterms:created xsi:type="dcterms:W3CDTF">2017-04-23T17:51:49Z</dcterms:created>
  <dcterms:modified xsi:type="dcterms:W3CDTF">2017-12-06T14:44:23Z</dcterms:modified>
</cp:coreProperties>
</file>