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2"/>
  </p:notesMasterIdLst>
  <p:sldIdLst>
    <p:sldId id="257" r:id="rId8"/>
    <p:sldId id="256" r:id="rId9"/>
    <p:sldId id="258" r:id="rId10"/>
    <p:sldId id="266" r:id="rId11"/>
    <p:sldId id="259" r:id="rId12"/>
    <p:sldId id="261" r:id="rId13"/>
    <p:sldId id="264" r:id="rId14"/>
    <p:sldId id="262" r:id="rId15"/>
    <p:sldId id="267" r:id="rId16"/>
    <p:sldId id="265" r:id="rId17"/>
    <p:sldId id="270" r:id="rId18"/>
    <p:sldId id="271" r:id="rId19"/>
    <p:sldId id="278" r:id="rId20"/>
    <p:sldId id="279" r:id="rId21"/>
    <p:sldId id="273" r:id="rId22"/>
    <p:sldId id="274" r:id="rId23"/>
    <p:sldId id="268" r:id="rId24"/>
    <p:sldId id="260" r:id="rId25"/>
    <p:sldId id="275" r:id="rId26"/>
    <p:sldId id="276" r:id="rId27"/>
    <p:sldId id="277" r:id="rId28"/>
    <p:sldId id="281" r:id="rId29"/>
    <p:sldId id="282" r:id="rId30"/>
    <p:sldId id="272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24" autoAdjust="0"/>
  </p:normalViewPr>
  <p:slideViewPr>
    <p:cSldViewPr>
      <p:cViewPr>
        <p:scale>
          <a:sx n="50" d="100"/>
          <a:sy n="50" d="100"/>
        </p:scale>
        <p:origin x="-1896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87FA3-630E-4317-8E4A-BAFCC8E943C6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B8EDB-BDFC-4680-825B-C1D1DD16341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B8EDB-BDFC-4680-825B-C1D1DD163416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13" y="2130428"/>
            <a:ext cx="7772579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424" y="3886200"/>
            <a:ext cx="640115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B6055F8-1D02-4417-9241-55C834FD9970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B6055F8-1D02-4417-9241-55C834FD9970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78538" y="287340"/>
            <a:ext cx="1884514" cy="5578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2617" y="287340"/>
            <a:ext cx="5541637" cy="5578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B6055F8-1D02-4417-9241-55C834FD9970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13" y="2130432"/>
            <a:ext cx="7772579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424" y="3886200"/>
            <a:ext cx="640115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44D46B-6100-4D4F-AED1-E83CBB6D5FD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1AB60D-3A52-4D2B-AB03-952ED61BC15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17" y="4406905"/>
            <a:ext cx="777257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17" y="2906713"/>
            <a:ext cx="777257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51B560-9CBC-4782-8700-7189C80A99A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617" y="1846263"/>
            <a:ext cx="3713075" cy="401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9976" y="1846263"/>
            <a:ext cx="3713076" cy="401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197297-FAF2-469D-87A7-3E773479268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43" y="274639"/>
            <a:ext cx="82297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45" y="1535113"/>
            <a:ext cx="404045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145" y="2174875"/>
            <a:ext cx="40404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14" y="1535113"/>
            <a:ext cx="404164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14" y="2174875"/>
            <a:ext cx="40416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7C240B-CF93-42A1-B4A6-7F5F8755548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54CF79-633E-4230-B72F-E701CFA1969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1C94C3-8AC6-4776-82C4-F38778923B0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42" y="273049"/>
            <a:ext cx="3008318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983" y="273057"/>
            <a:ext cx="51118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142" y="1435104"/>
            <a:ext cx="3008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11CBD9-571F-4E8D-8740-BB31F6B6B8B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B6055F8-1D02-4417-9241-55C834FD9970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52" y="4800600"/>
            <a:ext cx="5485685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52" y="612775"/>
            <a:ext cx="54856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52" y="5367338"/>
            <a:ext cx="548568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E3D684-CF39-4A69-A3BD-4AA98C002EB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28792D-AC90-466C-89BD-2E77587DCCA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78539" y="287344"/>
            <a:ext cx="1884514" cy="5578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2617" y="287344"/>
            <a:ext cx="5541637" cy="5578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1C63DA-A741-46D4-A129-C28B7610F65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13" y="2130433"/>
            <a:ext cx="7772579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424" y="3886200"/>
            <a:ext cx="640115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2CBFD3-E364-47C0-8D11-F0202DB10C7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79218B-EF8C-4AAB-8760-2F75C2CD323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17" y="4406908"/>
            <a:ext cx="777257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17" y="2906713"/>
            <a:ext cx="777257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3BD1EF-564A-46C7-9237-24C4D62FE64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617" y="1846263"/>
            <a:ext cx="3713075" cy="401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9976" y="1846263"/>
            <a:ext cx="3713076" cy="401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2AF9C5-C38D-462E-AB60-E3A246C02F8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43" y="274639"/>
            <a:ext cx="82297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46" y="1535113"/>
            <a:ext cx="404045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146" y="2174875"/>
            <a:ext cx="40404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14" y="1535113"/>
            <a:ext cx="404164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14" y="2174875"/>
            <a:ext cx="40416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10F6C5-E1B1-4926-B536-0C53100777B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7D34E4-2036-4096-B5A7-2FE682EB913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183E51-7ACB-409F-9995-B67EF3D370A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16" y="4406901"/>
            <a:ext cx="777257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16" y="2906713"/>
            <a:ext cx="777257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B6055F8-1D02-4417-9241-55C834FD9970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42" y="273049"/>
            <a:ext cx="3008318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983" y="273058"/>
            <a:ext cx="51118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142" y="1435104"/>
            <a:ext cx="3008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78684C-6F60-491C-9C33-B5C3191B4EB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53" y="4800600"/>
            <a:ext cx="5485685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53" y="612775"/>
            <a:ext cx="54856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53" y="5367338"/>
            <a:ext cx="548568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13A577-0640-4F23-B3A4-2F756F4797B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321929-C998-452C-BD7C-72C65D77D48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78539" y="287345"/>
            <a:ext cx="1884514" cy="5578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2617" y="287345"/>
            <a:ext cx="5541637" cy="5578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A95C1C-D1E0-40D2-B73C-53019CDD490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13" y="2130436"/>
            <a:ext cx="7772579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424" y="3886200"/>
            <a:ext cx="640115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47842C-4FB9-44E3-A96B-421C5B05D06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18AEA5-88A5-41F8-8925-23EDA37DC08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17" y="4406909"/>
            <a:ext cx="777257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17" y="2906713"/>
            <a:ext cx="777257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A3ADE3-43D6-49AE-8EBC-9DC4697D827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617" y="1846263"/>
            <a:ext cx="3713075" cy="401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9976" y="1846263"/>
            <a:ext cx="3713076" cy="401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DD759D-E6D9-4C1D-A81C-78A8F2B99B3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43" y="274639"/>
            <a:ext cx="82297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47" y="1535113"/>
            <a:ext cx="404045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147" y="2174875"/>
            <a:ext cx="40404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14" y="1535113"/>
            <a:ext cx="404164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14" y="2174875"/>
            <a:ext cx="40416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9A8F57-DC8E-4CD2-AB55-6F5BE0BC700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C10E39-8924-4E2C-9718-7810D05E130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617" y="1846263"/>
            <a:ext cx="3713075" cy="401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9976" y="1846263"/>
            <a:ext cx="3713076" cy="401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B6055F8-1D02-4417-9241-55C834FD9970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5522A9-B395-4647-B2A4-BB7E83EEF93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42" y="273049"/>
            <a:ext cx="3008318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983" y="273061"/>
            <a:ext cx="51118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142" y="1435104"/>
            <a:ext cx="3008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A6D576-AA35-4FB1-B579-F840397AB6B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54" y="4800600"/>
            <a:ext cx="5485685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54" y="612775"/>
            <a:ext cx="54856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54" y="5367338"/>
            <a:ext cx="548568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99E02F-FD61-4ADE-A893-5A39CD7378F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16EA9F-D11A-47F0-8337-2FAA24BD6C8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78539" y="287348"/>
            <a:ext cx="1884514" cy="5578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2617" y="287348"/>
            <a:ext cx="5541637" cy="5578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4D374A-53FE-43DD-AC99-A32A9083FBA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13" y="2130437"/>
            <a:ext cx="7772579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424" y="3886200"/>
            <a:ext cx="640115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85451C-B76D-49BA-8023-8A193C2E724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53945-3221-4D85-A1E1-BE82AF9EC46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17" y="4406912"/>
            <a:ext cx="777257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17" y="2906713"/>
            <a:ext cx="777257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17B313-873D-4450-93E9-26451F5D76A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617" y="1846263"/>
            <a:ext cx="3713075" cy="401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9976" y="1846263"/>
            <a:ext cx="3713076" cy="401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1B2FE0-5734-44D4-9147-8B1D8FCF23A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43" y="274639"/>
            <a:ext cx="82297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48" y="1535113"/>
            <a:ext cx="404045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148" y="2174875"/>
            <a:ext cx="40404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14" y="1535113"/>
            <a:ext cx="404164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14" y="2174875"/>
            <a:ext cx="40416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F881DA-ECA7-488C-90AF-12514AF7770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43" y="274639"/>
            <a:ext cx="82297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43" y="1535113"/>
            <a:ext cx="404045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143" y="2174875"/>
            <a:ext cx="40404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14" y="1535113"/>
            <a:ext cx="404164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14" y="2174875"/>
            <a:ext cx="40416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B6055F8-1D02-4417-9241-55C834FD9970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BB19E1-10D6-433C-BDED-8424E049D7B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B3594A-6A34-435D-B8F4-C7F9CB79E92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42" y="273049"/>
            <a:ext cx="3008318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983" y="273062"/>
            <a:ext cx="51118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142" y="1435104"/>
            <a:ext cx="3008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5E269D-04C0-43BF-A2A6-CCBAEFD4F7B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55" y="4800600"/>
            <a:ext cx="5485685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55" y="612775"/>
            <a:ext cx="54856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55" y="5367338"/>
            <a:ext cx="548568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E91065-8129-488E-9E7B-DCF8561110F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CC653B-2BC1-40CF-A019-ADB19FB9357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78539" y="287349"/>
            <a:ext cx="1884514" cy="5578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2617" y="287349"/>
            <a:ext cx="5541637" cy="5578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E95E18-BC6E-4EDC-B705-4C5AAF12803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13" y="2130440"/>
            <a:ext cx="7772579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424" y="3886200"/>
            <a:ext cx="640115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FEBE99-ACDE-4782-B800-FF2F9D17A74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39782B-6794-425C-9056-DD8EFE5BCAD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17" y="4406913"/>
            <a:ext cx="777257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17" y="2906713"/>
            <a:ext cx="777257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8FC3FA-4CC8-42A7-8935-64A57212DA3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617" y="1846263"/>
            <a:ext cx="3713075" cy="401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9976" y="1846263"/>
            <a:ext cx="3713076" cy="401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227D10-E0D3-463D-9747-DFE9A995526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B6055F8-1D02-4417-9241-55C834FD9970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43" y="274639"/>
            <a:ext cx="82297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49" y="1535113"/>
            <a:ext cx="404045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149" y="2174875"/>
            <a:ext cx="40404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14" y="1535113"/>
            <a:ext cx="404164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14" y="2174875"/>
            <a:ext cx="40416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8380CA-27DE-4128-9A9B-F6C098261D7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2786CD-5A60-4940-9C9C-A94676B6A92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220951-2F98-4454-BEAE-41DA6F8E43F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42" y="273049"/>
            <a:ext cx="3008318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983" y="273065"/>
            <a:ext cx="51118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142" y="1435104"/>
            <a:ext cx="3008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A67B94-C3B8-45E4-A1B6-E2C5C73FBC3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56" y="4800600"/>
            <a:ext cx="5485685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56" y="612775"/>
            <a:ext cx="54856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56" y="5367338"/>
            <a:ext cx="548568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AC53B6-7FE9-4802-877B-2E2AEB91771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E83176-C54C-42CD-BC1E-D16183DCB0C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78539" y="287352"/>
            <a:ext cx="1884514" cy="5578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2617" y="287352"/>
            <a:ext cx="5541637" cy="5578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0E2B45-EB13-4F15-AA88-4DB3F3AB221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13" y="2130441"/>
            <a:ext cx="7772579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424" y="3886200"/>
            <a:ext cx="640115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1191CD-3FB5-45B5-9A4F-D2A6E448808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C8B47A-7DDF-4617-ABE5-4BB3B14BD49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17" y="4406916"/>
            <a:ext cx="777257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617" y="2906713"/>
            <a:ext cx="777257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2B7C9D-A1F9-48F5-8FCE-9A25502CBD6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B6055F8-1D02-4417-9241-55C834FD9970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617" y="1846263"/>
            <a:ext cx="3713075" cy="401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9976" y="1846263"/>
            <a:ext cx="3713076" cy="401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7E6DB0-B226-415E-8315-B0236D81AD5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43" y="274639"/>
            <a:ext cx="82297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50" y="1535113"/>
            <a:ext cx="404045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150" y="2174875"/>
            <a:ext cx="40404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14" y="1535113"/>
            <a:ext cx="404164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14" y="2174875"/>
            <a:ext cx="40416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2E418A-7A90-4224-A220-F0E5FDD5109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6C2C4D-D093-428F-BDAB-2CF74CA30F9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294633-05D7-4718-B93D-D5AF9258C83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42" y="273049"/>
            <a:ext cx="3008318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983" y="273066"/>
            <a:ext cx="51118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142" y="1435104"/>
            <a:ext cx="3008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4B007A-8BCF-48C9-99BF-EF726C76379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57" y="4800600"/>
            <a:ext cx="5485685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57" y="612775"/>
            <a:ext cx="54856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57" y="5367338"/>
            <a:ext cx="548568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213095-B975-4DE6-B92D-EE5F96D598D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66B6B5-E192-4FFC-9B7A-6C3AAAE6567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78539" y="287353"/>
            <a:ext cx="1884514" cy="5578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2617" y="287353"/>
            <a:ext cx="5541637" cy="5578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5D25B8-CD81-4790-97F1-09620028FAE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41" y="273049"/>
            <a:ext cx="3008318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982" y="273053"/>
            <a:ext cx="51118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141" y="1435102"/>
            <a:ext cx="3008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B6055F8-1D02-4417-9241-55C834FD9970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50" y="4800600"/>
            <a:ext cx="5485685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50" y="612775"/>
            <a:ext cx="54856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50" y="5367338"/>
            <a:ext cx="548568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B6055F8-1D02-4417-9241-55C834FD9970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381" y="6400800"/>
            <a:ext cx="9140428" cy="457200"/>
          </a:xfrm>
          <a:prstGeom prst="rect">
            <a:avLst/>
          </a:prstGeom>
          <a:solidFill>
            <a:srgbClr val="63A5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334126"/>
            <a:ext cx="9140428" cy="63500"/>
          </a:xfrm>
          <a:prstGeom prst="rect">
            <a:avLst/>
          </a:prstGeom>
          <a:solidFill>
            <a:srgbClr val="99CB3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2617" y="287339"/>
            <a:ext cx="7540437" cy="1446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 titolo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617" y="1846263"/>
            <a:ext cx="7540437" cy="4019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822617" y="6459538"/>
            <a:ext cx="1852371" cy="3619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9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fld id="{4B6055F8-1D02-4417-9241-55C834FD9970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764271" y="6459540"/>
            <a:ext cx="361664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424964" y="6459538"/>
            <a:ext cx="980947" cy="3619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449263" algn="l"/>
                <a:tab pos="898525" algn="l"/>
              </a:tabLst>
              <a:defRPr sz="10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2pPr>
      <a:lvl3pPr marL="11430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3pPr>
      <a:lvl4pPr marL="16002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4pPr>
      <a:lvl5pPr marL="20574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0404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" y="6400800"/>
            <a:ext cx="9142809" cy="457200"/>
          </a:xfrm>
          <a:prstGeom prst="rect">
            <a:avLst/>
          </a:prstGeom>
          <a:solidFill>
            <a:srgbClr val="63A5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" y="6334129"/>
            <a:ext cx="9142809" cy="66675"/>
          </a:xfrm>
          <a:prstGeom prst="rect">
            <a:avLst/>
          </a:prstGeom>
          <a:solidFill>
            <a:srgbClr val="99CB3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2617" y="287339"/>
            <a:ext cx="7540437" cy="1446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 titolo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617" y="1846263"/>
            <a:ext cx="7540437" cy="4019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822617" y="6459538"/>
            <a:ext cx="1852371" cy="3619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764271" y="6459542"/>
            <a:ext cx="361664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424964" y="6459538"/>
            <a:ext cx="980947" cy="3619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EE3B8AA-7076-47CA-AAB5-237E0DD3A19C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895235" y="1738317"/>
            <a:ext cx="7473770" cy="1587"/>
          </a:xfrm>
          <a:prstGeom prst="line">
            <a:avLst/>
          </a:prstGeom>
          <a:noFill/>
          <a:ln w="6480" cap="sq">
            <a:solidFill>
              <a:srgbClr val="7F7F7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2pPr>
      <a:lvl3pPr marL="11430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3pPr>
      <a:lvl4pPr marL="16002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4pPr>
      <a:lvl5pPr marL="20574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0404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81" y="6400800"/>
            <a:ext cx="9140428" cy="457200"/>
          </a:xfrm>
          <a:prstGeom prst="rect">
            <a:avLst/>
          </a:prstGeom>
          <a:solidFill>
            <a:srgbClr val="63A5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334126"/>
            <a:ext cx="9140428" cy="63500"/>
          </a:xfrm>
          <a:prstGeom prst="rect">
            <a:avLst/>
          </a:prstGeom>
          <a:solidFill>
            <a:srgbClr val="99CB3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05952" y="4343401"/>
            <a:ext cx="7405913" cy="1588"/>
          </a:xfrm>
          <a:prstGeom prst="line">
            <a:avLst/>
          </a:prstGeom>
          <a:noFill/>
          <a:ln w="6480" cap="sq">
            <a:solidFill>
              <a:srgbClr val="7F7F7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22617" y="287339"/>
            <a:ext cx="7540437" cy="1446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 titolo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617" y="1846263"/>
            <a:ext cx="7540437" cy="4019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822617" y="6459538"/>
            <a:ext cx="1852371" cy="3619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9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endParaRPr lang="it-IT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764271" y="6459544"/>
            <a:ext cx="361664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424964" y="6459538"/>
            <a:ext cx="980947" cy="3619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449263" algn="l"/>
                <a:tab pos="898525" algn="l"/>
              </a:tabLst>
              <a:defRPr sz="10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fld id="{B03C4292-E8C0-46C9-B0DA-AA90405A535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2pPr>
      <a:lvl3pPr marL="11430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3pPr>
      <a:lvl4pPr marL="16002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4pPr>
      <a:lvl5pPr marL="20574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0404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81" y="6400800"/>
            <a:ext cx="9140428" cy="457200"/>
          </a:xfrm>
          <a:prstGeom prst="rect">
            <a:avLst/>
          </a:prstGeom>
          <a:solidFill>
            <a:srgbClr val="63A5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334126"/>
            <a:ext cx="9140428" cy="63500"/>
          </a:xfrm>
          <a:prstGeom prst="rect">
            <a:avLst/>
          </a:prstGeom>
          <a:solidFill>
            <a:srgbClr val="99CB3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905953" y="4343401"/>
            <a:ext cx="7405913" cy="1588"/>
          </a:xfrm>
          <a:prstGeom prst="line">
            <a:avLst/>
          </a:prstGeom>
          <a:noFill/>
          <a:ln w="6480" cap="sq">
            <a:solidFill>
              <a:srgbClr val="7F7F7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22617" y="287339"/>
            <a:ext cx="7540437" cy="1446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 titolo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617" y="1846263"/>
            <a:ext cx="7540437" cy="4019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822617" y="6459538"/>
            <a:ext cx="1852371" cy="3619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9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endParaRPr lang="it-IT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764271" y="6459546"/>
            <a:ext cx="361664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424964" y="6459538"/>
            <a:ext cx="980947" cy="3619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449263" algn="l"/>
                <a:tab pos="898525" algn="l"/>
              </a:tabLst>
              <a:defRPr sz="10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fld id="{7B3BEB88-F112-4306-A743-D52F424EDB0F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2pPr>
      <a:lvl3pPr marL="11430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3pPr>
      <a:lvl4pPr marL="16002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4pPr>
      <a:lvl5pPr marL="20574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0404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" y="0"/>
            <a:ext cx="3038079" cy="6858000"/>
          </a:xfrm>
          <a:prstGeom prst="rect">
            <a:avLst/>
          </a:prstGeom>
          <a:solidFill>
            <a:srgbClr val="63A5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29747" y="0"/>
            <a:ext cx="47619" cy="6858000"/>
          </a:xfrm>
          <a:prstGeom prst="rect">
            <a:avLst/>
          </a:prstGeom>
          <a:solidFill>
            <a:srgbClr val="99CB3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2617" y="287339"/>
            <a:ext cx="7540437" cy="1446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 titolo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617" y="1846263"/>
            <a:ext cx="7540437" cy="4019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48808" y="6459538"/>
            <a:ext cx="1961894" cy="3619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9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endParaRPr lang="it-IT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99981" y="6459548"/>
            <a:ext cx="3485696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424964" y="6459538"/>
            <a:ext cx="980947" cy="3619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449263" algn="l"/>
                <a:tab pos="898525" algn="l"/>
              </a:tabLst>
              <a:defRPr sz="1000">
                <a:solidFill>
                  <a:srgbClr val="455F51"/>
                </a:solidFill>
                <a:latin typeface="+mn-lt"/>
                <a:cs typeface="Segoe UI" charset="0"/>
              </a:defRPr>
            </a:lvl1pPr>
          </a:lstStyle>
          <a:p>
            <a:fld id="{8F6B53AA-CBE1-410C-A8CC-8495DEB60F0E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2pPr>
      <a:lvl3pPr marL="11430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3pPr>
      <a:lvl4pPr marL="16002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4pPr>
      <a:lvl5pPr marL="20574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0404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953000"/>
            <a:ext cx="9140428" cy="1905000"/>
          </a:xfrm>
          <a:prstGeom prst="rect">
            <a:avLst/>
          </a:prstGeom>
          <a:solidFill>
            <a:srgbClr val="63A5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914901"/>
            <a:ext cx="9140428" cy="63500"/>
          </a:xfrm>
          <a:prstGeom prst="rect">
            <a:avLst/>
          </a:prstGeom>
          <a:solidFill>
            <a:srgbClr val="99CB3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2617" y="287339"/>
            <a:ext cx="7540437" cy="1446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 titolo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617" y="1846263"/>
            <a:ext cx="7540437" cy="4019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822617" y="6459538"/>
            <a:ext cx="1852371" cy="3619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9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endParaRPr lang="it-IT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764271" y="6459550"/>
            <a:ext cx="361664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424964" y="6459538"/>
            <a:ext cx="980947" cy="3619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449263" algn="l"/>
                <a:tab pos="898525" algn="l"/>
              </a:tabLst>
              <a:defRPr sz="10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fld id="{F5C7D01E-F4EA-4B5E-8504-2F00CC6FD479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2pPr>
      <a:lvl3pPr marL="11430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3pPr>
      <a:lvl4pPr marL="16002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4pPr>
      <a:lvl5pPr marL="20574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0404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381" y="6400800"/>
            <a:ext cx="9140428" cy="457200"/>
          </a:xfrm>
          <a:prstGeom prst="rect">
            <a:avLst/>
          </a:prstGeom>
          <a:solidFill>
            <a:srgbClr val="63A53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334126"/>
            <a:ext cx="9140428" cy="63500"/>
          </a:xfrm>
          <a:prstGeom prst="rect">
            <a:avLst/>
          </a:prstGeom>
          <a:solidFill>
            <a:srgbClr val="99CB38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2617" y="287339"/>
            <a:ext cx="7540437" cy="14462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 titolo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617" y="1846263"/>
            <a:ext cx="7540437" cy="40195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Fai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822617" y="6459538"/>
            <a:ext cx="1852371" cy="3619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9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endParaRPr lang="it-IT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64271" y="6459552"/>
            <a:ext cx="361664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424964" y="6459538"/>
            <a:ext cx="980947" cy="3619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449263" algn="l"/>
                <a:tab pos="898525" algn="l"/>
              </a:tabLst>
              <a:defRPr sz="1000">
                <a:solidFill>
                  <a:srgbClr val="FFFFFF"/>
                </a:solidFill>
                <a:latin typeface="+mn-lt"/>
                <a:cs typeface="Segoe UI" charset="0"/>
              </a:defRPr>
            </a:lvl1pPr>
          </a:lstStyle>
          <a:p>
            <a:fld id="{5EF2C281-B1CB-4733-A88D-0370FD82BCBF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2pPr>
      <a:lvl3pPr marL="11430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3pPr>
      <a:lvl4pPr marL="16002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4pPr>
      <a:lvl5pPr marL="20574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0404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7458190" cy="1298575"/>
          </a:xfrm>
        </p:spPr>
        <p:txBody>
          <a:bodyPr/>
          <a:lstStyle/>
          <a:p>
            <a:r>
              <a:rPr lang="it-IT" sz="3200" b="1" dirty="0">
                <a:solidFill>
                  <a:srgbClr val="00B050"/>
                </a:solidFill>
              </a:rPr>
              <a:t>EDUCAZIONE AL CONSUMO CONSAPEVOLE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6" y="1285861"/>
            <a:ext cx="2389187" cy="19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2" y="2571745"/>
            <a:ext cx="13922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571612"/>
            <a:ext cx="2501900" cy="14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8" y="4357695"/>
            <a:ext cx="526097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/>
              <a:t> «Progetto realizzato nell'ambito del Programma generale di intervento della Regione Emilia Romagna con l'utilizzo dei fondi del Ministero dello sviluppo economico. Ripartizione 2015</a:t>
            </a:r>
          </a:p>
        </p:txBody>
      </p:sp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28662" y="785793"/>
            <a:ext cx="521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TRASPORTO DEL COTONE IN FABBRICA</a:t>
            </a:r>
            <a:endParaRPr lang="it-IT" sz="3200" dirty="0"/>
          </a:p>
        </p:txBody>
      </p:sp>
      <p:cxnSp>
        <p:nvCxnSpPr>
          <p:cNvPr id="4" name="Connettore 2 3"/>
          <p:cNvCxnSpPr/>
          <p:nvPr/>
        </p:nvCxnSpPr>
        <p:spPr bwMode="auto">
          <a:xfrm>
            <a:off x="5072066" y="1357299"/>
            <a:ext cx="714380" cy="5715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CasellaDiTesto 4"/>
          <p:cNvSpPr txBox="1"/>
          <p:nvPr/>
        </p:nvSpPr>
        <p:spPr>
          <a:xfrm>
            <a:off x="5429256" y="2000242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Inquinamento dell’ambiente </a:t>
            </a:r>
            <a:endParaRPr lang="it-IT" sz="2800" dirty="0"/>
          </a:p>
        </p:txBody>
      </p:sp>
      <p:cxnSp>
        <p:nvCxnSpPr>
          <p:cNvPr id="9" name="Connettore 2 8"/>
          <p:cNvCxnSpPr/>
          <p:nvPr/>
        </p:nvCxnSpPr>
        <p:spPr bwMode="auto">
          <a:xfrm rot="10800000" flipV="1">
            <a:off x="3714744" y="2786059"/>
            <a:ext cx="1643074" cy="2857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ttore 2 10"/>
          <p:cNvCxnSpPr/>
          <p:nvPr/>
        </p:nvCxnSpPr>
        <p:spPr bwMode="auto">
          <a:xfrm rot="10800000" flipV="1">
            <a:off x="4357686" y="3214685"/>
            <a:ext cx="1571636" cy="10715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ttore 2 12"/>
          <p:cNvCxnSpPr/>
          <p:nvPr/>
        </p:nvCxnSpPr>
        <p:spPr bwMode="auto">
          <a:xfrm rot="5400000">
            <a:off x="5607852" y="3679033"/>
            <a:ext cx="1214447" cy="2857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ttore 2 14"/>
          <p:cNvCxnSpPr/>
          <p:nvPr/>
        </p:nvCxnSpPr>
        <p:spPr bwMode="auto">
          <a:xfrm rot="16200000" flipH="1">
            <a:off x="7036612" y="3250405"/>
            <a:ext cx="928695" cy="7143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5234" name="Picture 2" descr="C:\Users\Utente\Desktop\CONSUMO CONSAPEVOLE\immagini\mezzo di trasporto nav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8" y="2285993"/>
            <a:ext cx="2793179" cy="1571636"/>
          </a:xfrm>
          <a:prstGeom prst="rect">
            <a:avLst/>
          </a:prstGeom>
          <a:noFill/>
        </p:spPr>
      </p:pic>
      <p:pic>
        <p:nvPicPr>
          <p:cNvPr id="95235" name="Picture 3" descr="C:\Users\Utente\Desktop\CONSUMO CONSAPEVOLE\immagini\tre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143380"/>
            <a:ext cx="2143140" cy="1435904"/>
          </a:xfrm>
          <a:prstGeom prst="rect">
            <a:avLst/>
          </a:prstGeom>
          <a:noFill/>
        </p:spPr>
      </p:pic>
      <p:pic>
        <p:nvPicPr>
          <p:cNvPr id="95236" name="Picture 4" descr="C:\Users\Utente\Desktop\CONSUMO CONSAPEVOLE\immagini\aer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214819"/>
            <a:ext cx="2214546" cy="1476364"/>
          </a:xfrm>
          <a:prstGeom prst="rect">
            <a:avLst/>
          </a:prstGeom>
          <a:noFill/>
        </p:spPr>
      </p:pic>
      <p:pic>
        <p:nvPicPr>
          <p:cNvPr id="95237" name="Picture 5" descr="C:\Users\Utente\Desktop\CONSUMO CONSAPEVOLE\immagini\cam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500571"/>
            <a:ext cx="2071702" cy="1376885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857224" y="22859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13 g CO2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071670" y="414338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23 g  CO2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429124" y="457200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92g CO2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858016" y="42862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582g CO2</a:t>
            </a:r>
            <a:endParaRPr lang="it-IT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0" y="571481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LAVORAZIONE IN FABBRICA</a:t>
            </a:r>
            <a:endParaRPr lang="it-IT" sz="2400" dirty="0"/>
          </a:p>
        </p:txBody>
      </p:sp>
      <p:cxnSp>
        <p:nvCxnSpPr>
          <p:cNvPr id="7" name="Connettore 2 6"/>
          <p:cNvCxnSpPr/>
          <p:nvPr/>
        </p:nvCxnSpPr>
        <p:spPr bwMode="auto">
          <a:xfrm rot="16200000" flipH="1">
            <a:off x="4143372" y="1142985"/>
            <a:ext cx="857256" cy="7143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5214942" y="185736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Scelta di prodotti 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 bwMode="auto">
          <a:xfrm rot="5400000">
            <a:off x="4679158" y="2464587"/>
            <a:ext cx="642943" cy="5715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ttore 2 11"/>
          <p:cNvCxnSpPr/>
          <p:nvPr/>
        </p:nvCxnSpPr>
        <p:spPr bwMode="auto">
          <a:xfrm rot="16200000" flipH="1">
            <a:off x="6929455" y="2500306"/>
            <a:ext cx="642943" cy="50006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3500430" y="3214687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Prodotti biologici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929454" y="3214687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Prodotti chimici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 bwMode="auto">
          <a:xfrm rot="5400000">
            <a:off x="4321968" y="3893347"/>
            <a:ext cx="357191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ttore 2 17"/>
          <p:cNvCxnSpPr/>
          <p:nvPr/>
        </p:nvCxnSpPr>
        <p:spPr bwMode="auto">
          <a:xfrm rot="5400000">
            <a:off x="7465240" y="3893347"/>
            <a:ext cx="357191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CasellaDiTesto 19"/>
          <p:cNvSpPr txBox="1"/>
          <p:nvPr/>
        </p:nvSpPr>
        <p:spPr>
          <a:xfrm>
            <a:off x="3929058" y="4214819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Più costosi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929454" y="4214819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Più economici</a:t>
            </a:r>
            <a:endParaRPr lang="it-IT" dirty="0"/>
          </a:p>
        </p:txBody>
      </p:sp>
      <p:pic>
        <p:nvPicPr>
          <p:cNvPr id="22" name="Picture 4" descr="C:\Users\Utente\Desktop\CONSUMO CONSAPEVOLE\immagini\colore je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28606"/>
            <a:ext cx="2286016" cy="1297791"/>
          </a:xfrm>
          <a:prstGeom prst="rect">
            <a:avLst/>
          </a:prstGeom>
          <a:noFill/>
        </p:spPr>
      </p:pic>
      <p:cxnSp>
        <p:nvCxnSpPr>
          <p:cNvPr id="24" name="Connettore 2 23"/>
          <p:cNvCxnSpPr/>
          <p:nvPr/>
        </p:nvCxnSpPr>
        <p:spPr bwMode="auto">
          <a:xfrm rot="5400000">
            <a:off x="1214415" y="1643050"/>
            <a:ext cx="71438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CasellaDiTesto 24"/>
          <p:cNvSpPr txBox="1"/>
          <p:nvPr/>
        </p:nvSpPr>
        <p:spPr>
          <a:xfrm>
            <a:off x="928662" y="2214555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Lavorazione </a:t>
            </a:r>
            <a:endParaRPr lang="it-IT" dirty="0"/>
          </a:p>
        </p:txBody>
      </p:sp>
      <p:cxnSp>
        <p:nvCxnSpPr>
          <p:cNvPr id="27" name="Connettore 2 26"/>
          <p:cNvCxnSpPr/>
          <p:nvPr/>
        </p:nvCxnSpPr>
        <p:spPr bwMode="auto">
          <a:xfrm rot="5400000">
            <a:off x="1321571" y="3036091"/>
            <a:ext cx="500067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CasellaDiTesto 27"/>
          <p:cNvSpPr txBox="1"/>
          <p:nvPr/>
        </p:nvSpPr>
        <p:spPr>
          <a:xfrm>
            <a:off x="642910" y="3643315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Uso di macchinari</a:t>
            </a:r>
          </a:p>
        </p:txBody>
      </p:sp>
      <p:cxnSp>
        <p:nvCxnSpPr>
          <p:cNvPr id="30" name="Connettore 2 29"/>
          <p:cNvCxnSpPr/>
          <p:nvPr/>
        </p:nvCxnSpPr>
        <p:spPr bwMode="auto">
          <a:xfrm rot="5400000">
            <a:off x="1321571" y="4464851"/>
            <a:ext cx="500067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CasellaDiTesto 30"/>
          <p:cNvSpPr txBox="1"/>
          <p:nvPr/>
        </p:nvSpPr>
        <p:spPr>
          <a:xfrm>
            <a:off x="714348" y="514351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Consumo di energia</a:t>
            </a:r>
          </a:p>
          <a:p>
            <a:r>
              <a:rPr lang="it-IT" dirty="0" smtClean="0"/>
              <a:t>     ed elettricità</a:t>
            </a:r>
            <a:endParaRPr lang="it-IT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928671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NEL NEGOZIO . . .  </a:t>
            </a:r>
            <a:endParaRPr lang="it-IT" sz="3200" dirty="0"/>
          </a:p>
        </p:txBody>
      </p:sp>
      <p:cxnSp>
        <p:nvCxnSpPr>
          <p:cNvPr id="4" name="Connettore 2 3"/>
          <p:cNvCxnSpPr/>
          <p:nvPr/>
        </p:nvCxnSpPr>
        <p:spPr bwMode="auto">
          <a:xfrm rot="5400000">
            <a:off x="2107390" y="1893083"/>
            <a:ext cx="357191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asellaDiTesto 5"/>
          <p:cNvSpPr txBox="1"/>
          <p:nvPr/>
        </p:nvSpPr>
        <p:spPr>
          <a:xfrm>
            <a:off x="928662" y="2500307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Vengono venduti a vari prezzi 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 bwMode="auto">
          <a:xfrm rot="5400000">
            <a:off x="1107257" y="3321843"/>
            <a:ext cx="571504" cy="2143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ttore 2 9"/>
          <p:cNvCxnSpPr/>
          <p:nvPr/>
        </p:nvCxnSpPr>
        <p:spPr bwMode="auto">
          <a:xfrm rot="16200000" flipH="1">
            <a:off x="2750332" y="3464719"/>
            <a:ext cx="928695" cy="2857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CasellaDiTesto 10"/>
          <p:cNvSpPr txBox="1"/>
          <p:nvPr/>
        </p:nvSpPr>
        <p:spPr>
          <a:xfrm>
            <a:off x="428596" y="3786191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Prodotti e tecniche                                   utilizzate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928926" y="428625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Etichetta </a:t>
            </a:r>
            <a:endParaRPr lang="it-IT" dirty="0"/>
          </a:p>
        </p:txBody>
      </p:sp>
      <p:pic>
        <p:nvPicPr>
          <p:cNvPr id="96258" name="Picture 2" descr="Risultati immagini per colorazione jeans fabb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00571"/>
            <a:ext cx="2000264" cy="1496972"/>
          </a:xfrm>
          <a:prstGeom prst="rect">
            <a:avLst/>
          </a:prstGeom>
          <a:noFill/>
        </p:spPr>
      </p:pic>
      <p:sp>
        <p:nvSpPr>
          <p:cNvPr id="16" name="Parentesi graffa aperta 15"/>
          <p:cNvSpPr/>
          <p:nvPr/>
        </p:nvSpPr>
        <p:spPr bwMode="auto">
          <a:xfrm>
            <a:off x="5072066" y="1571613"/>
            <a:ext cx="500066" cy="214314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715008" y="1928802"/>
            <a:ext cx="1714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49 €</a:t>
            </a:r>
          </a:p>
          <a:p>
            <a:r>
              <a:rPr lang="it-IT" dirty="0" smtClean="0"/>
              <a:t>159 €</a:t>
            </a:r>
          </a:p>
          <a:p>
            <a:r>
              <a:rPr lang="it-IT" dirty="0" smtClean="0"/>
              <a:t>210 €</a:t>
            </a:r>
          </a:p>
          <a:p>
            <a:r>
              <a:rPr lang="it-IT" dirty="0" smtClean="0"/>
              <a:t>280 €</a:t>
            </a:r>
          </a:p>
          <a:p>
            <a:r>
              <a:rPr lang="it-IT" dirty="0" smtClean="0"/>
              <a:t>480 €</a:t>
            </a:r>
          </a:p>
          <a:p>
            <a:endParaRPr lang="it-IT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572008"/>
            <a:ext cx="21907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1472" y="428605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00B050"/>
                </a:solidFill>
              </a:rPr>
              <a:t>LE ETICHETTE DEI VESTITI</a:t>
            </a:r>
            <a:endParaRPr lang="it-IT" sz="4800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5"/>
            <a:ext cx="2357454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643051"/>
            <a:ext cx="2643206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2857488" y="3786191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MAGLIA 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373600" y="12858816"/>
            <a:ext cx="9876277" cy="740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000240"/>
            <a:ext cx="2500298" cy="187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5143504" y="400050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JEANS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28662" y="328612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GIUBBOTTO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357158" y="45005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sultati immagini per etichette di vestiti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7"/>
            <a:ext cx="428628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orrelata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14291"/>
            <a:ext cx="2910254" cy="20240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2428860" y="2786058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3200" dirty="0" smtClean="0">
                <a:solidFill>
                  <a:schemeClr val="accent1"/>
                </a:solidFill>
              </a:rPr>
              <a:t>IL LAVAGGIO</a:t>
            </a:r>
            <a:endParaRPr lang="it-IT" sz="3200" dirty="0">
              <a:solidFill>
                <a:schemeClr val="accent1"/>
              </a:solidFill>
            </a:endParaRPr>
          </a:p>
        </p:txBody>
      </p:sp>
      <p:pic>
        <p:nvPicPr>
          <p:cNvPr id="5" name="Immagine 4" descr="Risultati immagini per etichette di vestiti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429001"/>
            <a:ext cx="6500858" cy="2843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26" y="0"/>
            <a:ext cx="7540437" cy="785819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ETICHETTE DEGLI ALIMENTI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105476" name="Picture 4" descr="https://www.giovanigenitori.it/wp-content/uploads/2014/10/giovanigenitori-etichette-alimentari-senza-mist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1"/>
            <a:ext cx="4071934" cy="3214711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0" y="785793"/>
            <a:ext cx="228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Tabella nutrizionale </a:t>
            </a:r>
            <a:endParaRPr lang="it-IT" sz="2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0" y="4643447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Quantità di nutrienti (grassi, </a:t>
            </a:r>
            <a:r>
              <a:rPr lang="it-IT" dirty="0" err="1" smtClean="0"/>
              <a:t>proteine…</a:t>
            </a:r>
            <a:r>
              <a:rPr lang="it-IT" dirty="0" smtClean="0"/>
              <a:t>)</a:t>
            </a:r>
          </a:p>
          <a:p>
            <a:r>
              <a:rPr lang="it-IT" dirty="0" smtClean="0"/>
              <a:t>contenuti in 100g di prodotto</a:t>
            </a:r>
          </a:p>
        </p:txBody>
      </p:sp>
      <p:pic>
        <p:nvPicPr>
          <p:cNvPr id="105478" name="Picture 6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357299"/>
            <a:ext cx="4429156" cy="3143272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4572000" y="785793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Ingredienti</a:t>
            </a:r>
            <a:endParaRPr lang="it-IT" sz="2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572000" y="4643447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ordine di quello presente in maggiore quantità (in grassetto gli allergeni)</a:t>
            </a:r>
            <a:endParaRPr lang="it-IT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28664" y="-735013"/>
            <a:ext cx="7772579" cy="1470025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ETICHETTE DEGLI ALIMENTI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-2000296" y="857232"/>
            <a:ext cx="6401157" cy="175260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Luogo di produzione 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6498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1"/>
            <a:ext cx="3571868" cy="2643207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4000504"/>
            <a:ext cx="3571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Importante per capire dove viene prodotto</a:t>
            </a:r>
            <a:endParaRPr lang="it-IT" sz="2000" dirty="0"/>
          </a:p>
        </p:txBody>
      </p:sp>
      <p:pic>
        <p:nvPicPr>
          <p:cNvPr id="106500" name="Picture 4" descr="Risultati immagini per etichette alime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0" y="1285861"/>
            <a:ext cx="2162175" cy="271464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929058" y="85723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Peso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86182" y="4143381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Importante anche in relazione al prezzo per capire quanto lo paghiamo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572264" y="857232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Data di scadenza </a:t>
            </a:r>
            <a:endParaRPr lang="it-IT" sz="2000" dirty="0"/>
          </a:p>
        </p:txBody>
      </p:sp>
      <p:pic>
        <p:nvPicPr>
          <p:cNvPr id="106502" name="Picture 6" descr="http://miraimirai01.com/wp-content/uploads/2016/06/best.before.april_.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571613"/>
            <a:ext cx="2071674" cy="2714644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6357950" y="4214819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 da consumarsi entro;</a:t>
            </a:r>
          </a:p>
          <a:p>
            <a:r>
              <a:rPr lang="it-IT" dirty="0" smtClean="0"/>
              <a:t>- da consumarsi preferibilmente entro; e il numero del lotto di produzione.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1071545"/>
            <a:ext cx="2071702" cy="78581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 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0168" y="1"/>
            <a:ext cx="6401157" cy="928647"/>
          </a:xfrm>
        </p:spPr>
        <p:txBody>
          <a:bodyPr/>
          <a:lstStyle/>
          <a:p>
            <a:r>
              <a:rPr lang="it-IT" sz="5400" dirty="0" smtClean="0">
                <a:solidFill>
                  <a:srgbClr val="00B050"/>
                </a:solidFill>
              </a:rPr>
              <a:t>TIPI </a:t>
            </a:r>
            <a:r>
              <a:rPr lang="it-IT" sz="5400" dirty="0" err="1" smtClean="0">
                <a:solidFill>
                  <a:srgbClr val="00B050"/>
                </a:solidFill>
              </a:rPr>
              <a:t>DI</a:t>
            </a:r>
            <a:r>
              <a:rPr lang="it-IT" sz="5400" dirty="0" smtClean="0">
                <a:solidFill>
                  <a:srgbClr val="00B050"/>
                </a:solidFill>
              </a:rPr>
              <a:t> OLI</a:t>
            </a:r>
            <a:endParaRPr lang="it-IT" sz="5400" dirty="0"/>
          </a:p>
        </p:txBody>
      </p:sp>
      <p:pic>
        <p:nvPicPr>
          <p:cNvPr id="3074" name="Picture 2" descr="https://www.ideegreen.it/wp-content/uploads/2013/06/olio-di-semi-di-l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3071834" cy="2209789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214282" y="292893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Olio di Semi di lino</a:t>
            </a:r>
            <a:endParaRPr lang="it-IT" sz="2400" dirty="0"/>
          </a:p>
        </p:txBody>
      </p:sp>
      <p:pic>
        <p:nvPicPr>
          <p:cNvPr id="3076" name="Picture 4" descr="Risultati immagini per olio di jojo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14356"/>
            <a:ext cx="3286148" cy="1990725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5286380" y="278606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Olio di jojoba</a:t>
            </a:r>
            <a:endParaRPr lang="it-IT" sz="2400" dirty="0"/>
          </a:p>
        </p:txBody>
      </p:sp>
      <p:pic>
        <p:nvPicPr>
          <p:cNvPr id="3078" name="Picture 6" descr="Risultati immagini per olio di arg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3071834" cy="2228851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214282" y="5857893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Olio di Argan</a:t>
            </a:r>
            <a:endParaRPr lang="it-IT" sz="2400" dirty="0"/>
          </a:p>
        </p:txBody>
      </p:sp>
      <p:pic>
        <p:nvPicPr>
          <p:cNvPr id="3080" name="Picture 8" descr="Risultati immagini per olio di semi di cana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571876"/>
            <a:ext cx="2952750" cy="2105027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5143504" y="578645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Olio di semi di Canapa</a:t>
            </a:r>
            <a:endParaRPr lang="it-IT" sz="24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MARCHIO</a:t>
            </a:r>
            <a:r>
              <a:rPr lang="it-IT" dirty="0" smtClean="0"/>
              <a:t> </a:t>
            </a:r>
            <a:r>
              <a:rPr lang="it-IT" sz="9600" dirty="0" smtClean="0">
                <a:solidFill>
                  <a:schemeClr val="tx1"/>
                </a:solidFill>
              </a:rPr>
              <a:t>CE</a:t>
            </a:r>
            <a:endParaRPr lang="it-IT" sz="9600" dirty="0">
              <a:solidFill>
                <a:schemeClr val="tx1"/>
              </a:solidFill>
            </a:endParaRPr>
          </a:p>
        </p:txBody>
      </p:sp>
      <p:pic>
        <p:nvPicPr>
          <p:cNvPr id="91138" name="Picture 2" descr="C:\Users\Utente\Desktop\CONSUMO CONSAPEVOLE\immagini\marchio 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5"/>
            <a:ext cx="5582708" cy="4019551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296036" y="2081203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72198" y="2071679"/>
            <a:ext cx="3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 </a:t>
            </a:r>
            <a:r>
              <a:rPr lang="it-IT" b="1" dirty="0" smtClean="0"/>
              <a:t>marcatura CE</a:t>
            </a:r>
            <a:r>
              <a:rPr lang="it-IT" dirty="0" smtClean="0"/>
              <a:t> è obbligatoria per molti prodotti.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072198" y="300037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Attenzione </a:t>
            </a:r>
            <a:r>
              <a:rPr lang="it-IT" dirty="0" smtClean="0"/>
              <a:t>alla  falsa marcatura </a:t>
            </a:r>
            <a:r>
              <a:rPr lang="it-IT" b="1" dirty="0" smtClean="0"/>
              <a:t>CE </a:t>
            </a:r>
            <a:r>
              <a:rPr lang="it-IT" dirty="0" smtClean="0"/>
              <a:t>che significa </a:t>
            </a:r>
            <a:r>
              <a:rPr lang="it-IT" b="1" dirty="0" smtClean="0"/>
              <a:t>Cina Export</a:t>
            </a:r>
            <a:r>
              <a:rPr lang="it-IT" dirty="0" smtClean="0"/>
              <a:t>.</a:t>
            </a:r>
            <a:endParaRPr lang="it-IT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 idx="4294967295"/>
          </p:nvPr>
        </p:nvSpPr>
        <p:spPr>
          <a:xfrm>
            <a:off x="571474" y="2428869"/>
            <a:ext cx="7540625" cy="1446212"/>
          </a:xfrm>
        </p:spPr>
        <p:txBody>
          <a:bodyPr/>
          <a:lstStyle/>
          <a:p>
            <a:r>
              <a:rPr lang="it-IT" sz="8000" b="1" dirty="0" smtClean="0">
                <a:solidFill>
                  <a:srgbClr val="7030A0"/>
                </a:solidFill>
              </a:rPr>
              <a:t>          </a:t>
            </a:r>
            <a:r>
              <a:rPr lang="it-IT" sz="6600" b="1" dirty="0" smtClean="0">
                <a:solidFill>
                  <a:srgbClr val="00B050"/>
                </a:solidFill>
              </a:rPr>
              <a:t>SIMBOLI</a:t>
            </a:r>
            <a:endParaRPr lang="it-IT" sz="8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Risultati immagini per simbolo biolog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00043"/>
            <a:ext cx="1690686" cy="1132760"/>
          </a:xfrm>
          <a:prstGeom prst="rect">
            <a:avLst/>
          </a:prstGeom>
          <a:noFill/>
        </p:spPr>
      </p:pic>
      <p:cxnSp>
        <p:nvCxnSpPr>
          <p:cNvPr id="14" name="Connettore 2 13"/>
          <p:cNvCxnSpPr/>
          <p:nvPr/>
        </p:nvCxnSpPr>
        <p:spPr bwMode="auto">
          <a:xfrm rot="16200000" flipV="1">
            <a:off x="2250266" y="1964521"/>
            <a:ext cx="928695" cy="7143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28" name="AutoShape 4" descr="Risultati immagini per simbolo fairtrade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simbolo fairtrade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simbolo fairtrade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3" name="Immagin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28"/>
            <a:ext cx="1143008" cy="133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Immagin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14291"/>
            <a:ext cx="1143008" cy="173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Immagine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071679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Immagine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8" y="4214819"/>
            <a:ext cx="11223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Immagine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6" y="4643447"/>
            <a:ext cx="881063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Immagine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5" y="4429133"/>
            <a:ext cx="1322011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Immagine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4143382"/>
            <a:ext cx="1143008" cy="114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Immagine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228599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ttore 2 27"/>
          <p:cNvCxnSpPr/>
          <p:nvPr/>
        </p:nvCxnSpPr>
        <p:spPr bwMode="auto">
          <a:xfrm rot="5400000" flipH="1" flipV="1">
            <a:off x="3786183" y="2285993"/>
            <a:ext cx="100013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nettore 2 30"/>
          <p:cNvCxnSpPr>
            <a:endCxn id="1035" idx="1"/>
          </p:cNvCxnSpPr>
          <p:nvPr/>
        </p:nvCxnSpPr>
        <p:spPr bwMode="auto">
          <a:xfrm flipV="1">
            <a:off x="6000760" y="2714621"/>
            <a:ext cx="1143008" cy="4286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Connettore 2 31"/>
          <p:cNvCxnSpPr/>
          <p:nvPr/>
        </p:nvCxnSpPr>
        <p:spPr bwMode="auto">
          <a:xfrm>
            <a:off x="6072198" y="3643314"/>
            <a:ext cx="714380" cy="64294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Connettore 2 32"/>
          <p:cNvCxnSpPr/>
          <p:nvPr/>
        </p:nvCxnSpPr>
        <p:spPr bwMode="auto">
          <a:xfrm rot="5400000">
            <a:off x="5285586" y="4071942"/>
            <a:ext cx="572299" cy="7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nettore 2 33"/>
          <p:cNvCxnSpPr/>
          <p:nvPr/>
        </p:nvCxnSpPr>
        <p:spPr bwMode="auto">
          <a:xfrm rot="5400000">
            <a:off x="3499636" y="4143380"/>
            <a:ext cx="572299" cy="7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Connettore 2 34"/>
          <p:cNvCxnSpPr/>
          <p:nvPr/>
        </p:nvCxnSpPr>
        <p:spPr bwMode="auto">
          <a:xfrm rot="10800000" flipV="1">
            <a:off x="2214546" y="3714752"/>
            <a:ext cx="714380" cy="5715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Connettore 2 35"/>
          <p:cNvCxnSpPr/>
          <p:nvPr/>
        </p:nvCxnSpPr>
        <p:spPr bwMode="auto">
          <a:xfrm rot="10800000">
            <a:off x="1785918" y="3000372"/>
            <a:ext cx="1000132" cy="21431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Connettore 2 36"/>
          <p:cNvCxnSpPr/>
          <p:nvPr/>
        </p:nvCxnSpPr>
        <p:spPr bwMode="auto">
          <a:xfrm rot="5400000" flipH="1" flipV="1">
            <a:off x="5500694" y="2357431"/>
            <a:ext cx="857256" cy="2857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0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" y="-428651"/>
            <a:ext cx="7772579" cy="1470025"/>
          </a:xfrm>
        </p:spPr>
        <p:txBody>
          <a:bodyPr/>
          <a:lstStyle/>
          <a:p>
            <a:r>
              <a:rPr lang="it-IT" sz="5400" dirty="0" smtClean="0">
                <a:solidFill>
                  <a:srgbClr val="00B050"/>
                </a:solidFill>
              </a:rPr>
              <a:t>INTRODUZIONE</a:t>
            </a:r>
            <a:endParaRPr lang="it-IT" sz="5400" dirty="0">
              <a:solidFill>
                <a:srgbClr val="00B05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-3143304" y="1571612"/>
            <a:ext cx="7544165" cy="1752600"/>
          </a:xfrm>
        </p:spPr>
        <p:txBody>
          <a:bodyPr/>
          <a:lstStyle/>
          <a:p>
            <a:r>
              <a:rPr lang="it-IT" sz="2200" i="1" dirty="0" smtClean="0">
                <a:solidFill>
                  <a:srgbClr val="FF0000"/>
                </a:solidFill>
              </a:rPr>
              <a:t>EDUCARE:</a:t>
            </a:r>
            <a:endParaRPr lang="it-IT" sz="2200" i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928803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Dal latino, condurre fuori.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2428870"/>
            <a:ext cx="3143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 smtClean="0">
                <a:solidFill>
                  <a:srgbClr val="FF0000"/>
                </a:solidFill>
              </a:rPr>
              <a:t>CONSUMO</a:t>
            </a:r>
            <a:r>
              <a:rPr lang="it-IT" sz="2200" dirty="0" smtClean="0">
                <a:solidFill>
                  <a:srgbClr val="FF0000"/>
                </a:solidFill>
              </a:rPr>
              <a:t>: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2928935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Uso, impegno di qualcosa.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0" y="3429002"/>
            <a:ext cx="3286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 smtClean="0">
                <a:solidFill>
                  <a:srgbClr val="FF0000"/>
                </a:solidFill>
              </a:rPr>
              <a:t>CONSAPEVOLE:</a:t>
            </a:r>
            <a:endParaRPr lang="it-IT" sz="2200" i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3929067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Cosciente, che rende conto di qualcosa, che sa.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143504" y="4429133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 smtClean="0">
                <a:solidFill>
                  <a:srgbClr val="FF0000"/>
                </a:solidFill>
              </a:rPr>
              <a:t>EDUCARE AL CONSUMO CONSAPEVOLE</a:t>
            </a:r>
            <a:r>
              <a:rPr lang="it-IT" sz="2200" dirty="0" smtClean="0">
                <a:solidFill>
                  <a:srgbClr val="FF0000"/>
                </a:solidFill>
              </a:rPr>
              <a:t>:</a:t>
            </a:r>
            <a:endParaRPr lang="it-IT" sz="2200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00596" y="5357827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Significa educare ad utilizzare i beni in modo  informato e cosciente.</a:t>
            </a:r>
            <a:endParaRPr lang="it-IT" dirty="0"/>
          </a:p>
        </p:txBody>
      </p:sp>
      <p:pic>
        <p:nvPicPr>
          <p:cNvPr id="9011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5"/>
            <a:ext cx="3728174" cy="39290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22617" y="287339"/>
            <a:ext cx="7540437" cy="1212836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           </a:t>
            </a:r>
            <a:r>
              <a:rPr lang="it-IT" b="1" dirty="0" smtClean="0">
                <a:solidFill>
                  <a:srgbClr val="00B050"/>
                </a:solidFill>
              </a:rPr>
              <a:t>    DEFINIZIONI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57226" y="1857365"/>
            <a:ext cx="7540437" cy="4019551"/>
          </a:xfrm>
        </p:spPr>
        <p:txBody>
          <a:bodyPr/>
          <a:lstStyle/>
          <a:p>
            <a:r>
              <a:rPr lang="it-IT" sz="2200" dirty="0" smtClean="0">
                <a:solidFill>
                  <a:srgbClr val="FF0000"/>
                </a:solidFill>
              </a:rPr>
              <a:t>FAIRTRADE</a:t>
            </a:r>
            <a:r>
              <a:rPr lang="it-IT" dirty="0" smtClean="0"/>
              <a:t> = commercio equo e solidale, è il marchio internazionale di certificazione etica più riconosciuta al mondo.</a:t>
            </a:r>
          </a:p>
          <a:p>
            <a:r>
              <a:rPr lang="it-IT" sz="2200" dirty="0" smtClean="0">
                <a:solidFill>
                  <a:srgbClr val="FF0000"/>
                </a:solidFill>
              </a:rPr>
              <a:t>BIOLOGICO</a:t>
            </a:r>
            <a:r>
              <a:rPr lang="it-IT" dirty="0" smtClean="0"/>
              <a:t> = questo simbolo garantisce che il prodotto deriva da agricoltura o allevamento rispettando i principi del biologico. </a:t>
            </a:r>
          </a:p>
          <a:p>
            <a:r>
              <a:rPr lang="it-IT" sz="2200" dirty="0" smtClean="0">
                <a:solidFill>
                  <a:srgbClr val="FF0000"/>
                </a:solidFill>
              </a:rPr>
              <a:t>ECOLABEL</a:t>
            </a:r>
            <a:r>
              <a:rPr lang="it-IT" dirty="0" smtClean="0"/>
              <a:t>  = marchio dell’Unione Europea di qualità ecologica premia i prodotti e i servizi migliori dal punto di vista ambientale, mantenendo elevati standard prestazionali.</a:t>
            </a:r>
          </a:p>
          <a:p>
            <a:r>
              <a:rPr lang="it-IT" sz="2200" dirty="0" smtClean="0">
                <a:solidFill>
                  <a:srgbClr val="FF0000"/>
                </a:solidFill>
              </a:rPr>
              <a:t>ICEA</a:t>
            </a:r>
            <a:r>
              <a:rPr lang="it-IT" dirty="0" smtClean="0"/>
              <a:t> = ISTITUTO </a:t>
            </a:r>
            <a:r>
              <a:rPr lang="it-IT" dirty="0" err="1" smtClean="0"/>
              <a:t>DI</a:t>
            </a:r>
            <a:r>
              <a:rPr lang="it-IT" dirty="0" smtClean="0"/>
              <a:t> CERTIFICAZIONE ETICA AMBIENTALE, controlla che le aziende svolgano la propria attività nel rispetto dell’uomo e dell’ambiente tutelando la dignità dei lavoratori e i diritti dei consumatori 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22617" y="287339"/>
            <a:ext cx="7540437" cy="49845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42912" y="214292"/>
            <a:ext cx="7540437" cy="5722961"/>
          </a:xfrm>
        </p:spPr>
        <p:txBody>
          <a:bodyPr/>
          <a:lstStyle/>
          <a:p>
            <a:endParaRPr lang="it-IT" dirty="0" smtClean="0"/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PEFC</a:t>
            </a:r>
            <a:r>
              <a:rPr lang="en-US" dirty="0" smtClean="0"/>
              <a:t> =  PROGRAMME FOR THE ENDORSMENT OF FOREST  CERTIFICATION, </a:t>
            </a:r>
            <a:r>
              <a:rPr lang="it-IT" dirty="0" smtClean="0"/>
              <a:t>garantisce che la materia prima legnosa per carta e prodotti in legno derivi da foreste  gestite in modo sostenibile. </a:t>
            </a:r>
          </a:p>
          <a:p>
            <a:r>
              <a:rPr lang="it-IT" dirty="0" smtClean="0"/>
              <a:t>       </a:t>
            </a:r>
            <a:r>
              <a:rPr lang="it-IT" dirty="0" smtClean="0">
                <a:solidFill>
                  <a:srgbClr val="FF0000"/>
                </a:solidFill>
              </a:rPr>
              <a:t>FSC</a:t>
            </a:r>
            <a:r>
              <a:rPr lang="it-IT" dirty="0" smtClean="0"/>
              <a:t> = FOREST STEWARDSHIP COUNCIL,  è un’organizzazione internazionale che promuove la gestione responsabile di foreste e piantagioni. </a:t>
            </a:r>
          </a:p>
          <a:p>
            <a:r>
              <a:rPr lang="it-IT" dirty="0" smtClean="0"/>
              <a:t>       </a:t>
            </a:r>
            <a:r>
              <a:rPr lang="it-IT" dirty="0" smtClean="0">
                <a:solidFill>
                  <a:srgbClr val="FF0000"/>
                </a:solidFill>
              </a:rPr>
              <a:t>RAINFOREST ALLIANCE </a:t>
            </a:r>
            <a:r>
              <a:rPr lang="it-IT" dirty="0" smtClean="0"/>
              <a:t>= Questa organizzazione si propone di conservare la biodiversità e garantire  mezzi di sussistenza sostenibili, sostiene il diritto dei lavoratori ad organizzarsi, sostiene il salario minimo e l'esclusione del lavoro forzato e minorile.</a:t>
            </a:r>
          </a:p>
          <a:p>
            <a:r>
              <a:rPr lang="it-IT" dirty="0" smtClean="0"/>
              <a:t>       </a:t>
            </a:r>
            <a:r>
              <a:rPr lang="it-IT" dirty="0" smtClean="0">
                <a:solidFill>
                  <a:srgbClr val="FF0000"/>
                </a:solidFill>
              </a:rPr>
              <a:t>IGP</a:t>
            </a:r>
            <a:r>
              <a:rPr lang="it-IT" dirty="0" smtClean="0"/>
              <a:t> = INDICAZIONE GEOGRAFICA PROTETTA, una delle fasi di lavorazione (in genere quella che determina  la particolarità del prodotto) avviene nel territorio indicato.</a:t>
            </a:r>
          </a:p>
          <a:p>
            <a:r>
              <a:rPr lang="it-IT" dirty="0" smtClean="0"/>
              <a:t>        </a:t>
            </a:r>
            <a:r>
              <a:rPr lang="it-IT" dirty="0" smtClean="0">
                <a:solidFill>
                  <a:srgbClr val="FF0000"/>
                </a:solidFill>
              </a:rPr>
              <a:t>DOP</a:t>
            </a:r>
            <a:r>
              <a:rPr lang="it-IT" dirty="0" smtClean="0"/>
              <a:t>  = DENOMINAZIONE ORIGINE PROTETTA, tutte le fasi di lavorazione e commercializzazione devono avvenire nel territorio indicato.</a:t>
            </a:r>
          </a:p>
          <a:p>
            <a:r>
              <a:rPr lang="it-IT" dirty="0" smtClean="0"/>
              <a:t>      </a:t>
            </a:r>
          </a:p>
          <a:p>
            <a:r>
              <a:rPr lang="it-IT" dirty="0" smtClean="0"/>
              <a:t> </a:t>
            </a:r>
          </a:p>
          <a:p>
            <a:r>
              <a:rPr lang="it-IT" dirty="0" smtClean="0"/>
              <a:t>       </a:t>
            </a:r>
          </a:p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 </a:t>
            </a:r>
          </a:p>
          <a:p>
            <a:r>
              <a:rPr lang="it-IT" dirty="0" smtClean="0"/>
              <a:t> </a:t>
            </a:r>
          </a:p>
          <a:p>
            <a:endParaRPr lang="it-IT" dirty="0" smtClean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" y="1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" y="457201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617" y="0"/>
            <a:ext cx="7540437" cy="6858000"/>
          </a:xfrm>
        </p:spPr>
        <p:txBody>
          <a:bodyPr/>
          <a:lstStyle/>
          <a:p>
            <a:r>
              <a:rPr lang="it-IT" sz="4400" dirty="0" smtClean="0">
                <a:solidFill>
                  <a:srgbClr val="92D050"/>
                </a:solidFill>
              </a:rPr>
              <a:t>                   SLOGAN</a:t>
            </a:r>
            <a:r>
              <a:rPr lang="it-IT" sz="3600" dirty="0" smtClean="0">
                <a:solidFill>
                  <a:srgbClr val="92D050"/>
                </a:solidFill>
              </a:rPr>
              <a:t/>
            </a:r>
            <a:br>
              <a:rPr lang="it-IT" sz="3600" dirty="0" smtClean="0">
                <a:solidFill>
                  <a:srgbClr val="92D050"/>
                </a:solidFill>
              </a:rPr>
            </a:br>
            <a:r>
              <a:rPr lang="it-IT" sz="3600" dirty="0" smtClean="0">
                <a:solidFill>
                  <a:srgbClr val="92D050"/>
                </a:solidFill>
              </a:rPr>
              <a:t>                           </a:t>
            </a:r>
            <a:r>
              <a:rPr lang="it-IT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lasse                                                     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                          </a:t>
            </a:r>
            <a:r>
              <a:rPr lang="it-IT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 </a:t>
            </a:r>
            <a:r>
              <a:rPr lang="it-IT" sz="2800" dirty="0" err="1" smtClean="0"/>
              <a:t>norata</a:t>
            </a:r>
            <a:r>
              <a:rPr lang="it-IT" sz="2800" dirty="0" smtClean="0"/>
              <a:t>                                 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                          </a:t>
            </a:r>
            <a:r>
              <a:rPr lang="it-IT" sz="3600" dirty="0" smtClean="0">
                <a:solidFill>
                  <a:srgbClr val="FF0000"/>
                </a:solidFill>
              </a:rPr>
              <a:t>N </a:t>
            </a:r>
            <a:r>
              <a:rPr lang="it-IT" sz="2800" dirty="0" err="1" smtClean="0"/>
              <a:t>el</a:t>
            </a:r>
            <a:r>
              <a:rPr lang="it-IT" sz="2800" dirty="0" smtClean="0"/>
              <a:t>                                   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                          </a:t>
            </a:r>
            <a:r>
              <a:rPr lang="it-IT" sz="3600" dirty="0" smtClean="0">
                <a:solidFill>
                  <a:srgbClr val="FF0000"/>
                </a:solidFill>
              </a:rPr>
              <a:t>S </a:t>
            </a:r>
            <a:r>
              <a:rPr lang="it-IT" sz="2800" dirty="0" err="1" smtClean="0"/>
              <a:t>aper</a:t>
            </a:r>
            <a:r>
              <a:rPr lang="it-IT" sz="2800" dirty="0" smtClean="0"/>
              <a:t>                                   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                          </a:t>
            </a:r>
            <a:r>
              <a:rPr lang="it-IT" sz="3600" dirty="0" smtClean="0">
                <a:solidFill>
                  <a:srgbClr val="FF0000"/>
                </a:solidFill>
              </a:rPr>
              <a:t>A </a:t>
            </a:r>
            <a:r>
              <a:rPr lang="it-IT" sz="2800" dirty="0" err="1" smtClean="0"/>
              <a:t>cquistare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                          </a:t>
            </a:r>
            <a:r>
              <a:rPr lang="it-IT" sz="3600" dirty="0" smtClean="0">
                <a:solidFill>
                  <a:srgbClr val="FF0000"/>
                </a:solidFill>
              </a:rPr>
              <a:t>P </a:t>
            </a:r>
            <a:r>
              <a:rPr lang="it-IT" sz="2800" dirty="0" err="1" smtClean="0"/>
              <a:t>rodotti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                          </a:t>
            </a:r>
            <a:r>
              <a:rPr lang="it-IT" sz="3600" dirty="0" smtClean="0">
                <a:solidFill>
                  <a:srgbClr val="FF0000"/>
                </a:solidFill>
              </a:rPr>
              <a:t>E </a:t>
            </a:r>
            <a:r>
              <a:rPr lang="it-IT" sz="2800" dirty="0" smtClean="0"/>
              <a:t>quo-solidali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                          </a:t>
            </a:r>
            <a:r>
              <a:rPr lang="it-IT" sz="3600" dirty="0" smtClean="0">
                <a:solidFill>
                  <a:srgbClr val="FF0000"/>
                </a:solidFill>
              </a:rPr>
              <a:t>V </a:t>
            </a:r>
            <a:r>
              <a:rPr lang="it-IT" sz="2800" dirty="0" smtClean="0"/>
              <a:t>eri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                          </a:t>
            </a:r>
            <a:r>
              <a:rPr lang="it-IT" sz="3600" dirty="0" smtClean="0">
                <a:solidFill>
                  <a:srgbClr val="FF0000"/>
                </a:solidFill>
              </a:rPr>
              <a:t>O </a:t>
            </a:r>
            <a:r>
              <a:rPr lang="it-IT" sz="2800" dirty="0" err="1" smtClean="0"/>
              <a:t>ggetti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                          </a:t>
            </a:r>
            <a:r>
              <a:rPr lang="it-IT" sz="3600" dirty="0" smtClean="0">
                <a:solidFill>
                  <a:srgbClr val="FF0000"/>
                </a:solidFill>
              </a:rPr>
              <a:t>L </a:t>
            </a:r>
            <a:r>
              <a:rPr lang="it-IT" sz="2800" dirty="0" err="1" smtClean="0"/>
              <a:t>ogicamente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                          </a:t>
            </a:r>
            <a:r>
              <a:rPr lang="it-IT" sz="3600" dirty="0" smtClean="0">
                <a:solidFill>
                  <a:srgbClr val="FF0000"/>
                </a:solidFill>
              </a:rPr>
              <a:t>E </a:t>
            </a:r>
            <a:r>
              <a:rPr lang="it-IT" sz="2800" dirty="0" err="1" smtClean="0"/>
              <a:t>cologici</a:t>
            </a:r>
            <a:r>
              <a:rPr lang="it-IT" sz="2800" dirty="0" smtClean="0"/>
              <a:t>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617" y="287337"/>
            <a:ext cx="7540437" cy="3284539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85784" y="0"/>
            <a:ext cx="7540437" cy="5580085"/>
          </a:xfrm>
        </p:spPr>
        <p:txBody>
          <a:bodyPr/>
          <a:lstStyle/>
          <a:p>
            <a:endParaRPr lang="it-IT" sz="4000" dirty="0" smtClean="0"/>
          </a:p>
          <a:p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Consumiamo</a:t>
            </a:r>
          </a:p>
          <a:p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bene </a:t>
            </a:r>
          </a:p>
          <a:p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consumiamo</a:t>
            </a:r>
          </a:p>
          <a:p>
            <a:endParaRPr lang="it-IT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insieme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617" y="428606"/>
            <a:ext cx="7540437" cy="4214841"/>
          </a:xfrm>
        </p:spPr>
        <p:txBody>
          <a:bodyPr/>
          <a:lstStyle/>
          <a:p>
            <a:r>
              <a:rPr lang="it-IT" sz="3200" dirty="0" smtClean="0">
                <a:solidFill>
                  <a:srgbClr val="00B050"/>
                </a:solidFill>
              </a:rPr>
              <a:t>PRESENTAZIONE REALIZZATA DA:</a:t>
            </a:r>
          </a:p>
          <a:p>
            <a:endParaRPr lang="it-IT" dirty="0" smtClean="0">
              <a:solidFill>
                <a:srgbClr val="00B050"/>
              </a:solidFill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it-IT" i="1" dirty="0" smtClean="0">
                <a:solidFill>
                  <a:srgbClr val="FF0000"/>
                </a:solidFill>
                <a:latin typeface="Calibri" pitchFamily="32" charset="0"/>
              </a:rPr>
              <a:t> </a:t>
            </a:r>
            <a:r>
              <a:rPr lang="it-IT" i="1" dirty="0" smtClean="0">
                <a:solidFill>
                  <a:srgbClr val="000000"/>
                </a:solidFill>
                <a:latin typeface="Calibri" pitchFamily="32" charset="0"/>
              </a:rPr>
              <a:t>Classe II  C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it-IT" i="1" dirty="0" smtClean="0">
                <a:solidFill>
                  <a:srgbClr val="000000"/>
                </a:solidFill>
                <a:latin typeface="Calibri" pitchFamily="32" charset="0"/>
              </a:rPr>
              <a:t>Scuola Secondaria di I grado “</a:t>
            </a:r>
            <a:r>
              <a:rPr lang="it-IT" i="1" dirty="0" err="1" smtClean="0">
                <a:solidFill>
                  <a:srgbClr val="000000"/>
                </a:solidFill>
                <a:latin typeface="Calibri" pitchFamily="32" charset="0"/>
              </a:rPr>
              <a:t>Zignani</a:t>
            </a:r>
            <a:r>
              <a:rPr lang="it-IT" i="1" dirty="0" smtClean="0">
                <a:solidFill>
                  <a:srgbClr val="000000"/>
                </a:solidFill>
                <a:latin typeface="Calibri" pitchFamily="32" charset="0"/>
              </a:rPr>
              <a:t>” – </a:t>
            </a:r>
            <a:r>
              <a:rPr lang="it-IT" i="1" dirty="0" err="1" smtClean="0">
                <a:solidFill>
                  <a:srgbClr val="000000"/>
                </a:solidFill>
                <a:latin typeface="Calibri" pitchFamily="32" charset="0"/>
              </a:rPr>
              <a:t>Castiglione</a:t>
            </a:r>
            <a:r>
              <a:rPr lang="it-IT" i="1" dirty="0" smtClean="0">
                <a:solidFill>
                  <a:srgbClr val="000000"/>
                </a:solidFill>
                <a:latin typeface="Calibri" pitchFamily="32" charset="0"/>
              </a:rPr>
              <a:t> di Ravenna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it-IT" i="1" dirty="0" smtClean="0">
                <a:solidFill>
                  <a:srgbClr val="000000"/>
                </a:solidFill>
                <a:latin typeface="Calibri" pitchFamily="32" charset="0"/>
              </a:rPr>
              <a:t>Prof.ssa Alessandra </a:t>
            </a:r>
            <a:r>
              <a:rPr lang="it-IT" i="1" dirty="0" err="1" smtClean="0">
                <a:solidFill>
                  <a:srgbClr val="000000"/>
                </a:solidFill>
                <a:latin typeface="Calibri" pitchFamily="32" charset="0"/>
              </a:rPr>
              <a:t>Foresi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Alunni:  Mark, Alessandro, Achille, Riccardo, Fabio, Federico, Viola, Maya, </a:t>
            </a:r>
            <a:r>
              <a:rPr lang="it-IT" dirty="0" err="1" smtClean="0"/>
              <a:t>Blessy</a:t>
            </a:r>
            <a:r>
              <a:rPr lang="it-IT" dirty="0" smtClean="0"/>
              <a:t>, Roberta, Laura, Nicole, Isabel, Giada R, Matilde, Elena, Gabriele, Loren, Sofia, </a:t>
            </a:r>
            <a:r>
              <a:rPr lang="it-IT" dirty="0" err="1" smtClean="0"/>
              <a:t>Igli</a:t>
            </a:r>
            <a:r>
              <a:rPr lang="it-IT" dirty="0" smtClean="0"/>
              <a:t>, Alberto, Giada V, Nicolò.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-642974" y="5000636"/>
            <a:ext cx="10287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</a:pPr>
            <a:r>
              <a:rPr lang="it-IT" dirty="0" smtClean="0">
                <a:solidFill>
                  <a:srgbClr val="000000"/>
                </a:solidFill>
                <a:latin typeface="Calibri" pitchFamily="32" charset="0"/>
              </a:rPr>
              <a:t>Questa presentazione fa parte del percorso di Educazione Al Consumo Consapevole promosso da </a:t>
            </a:r>
            <a:r>
              <a:rPr lang="it-IT" dirty="0" err="1" smtClean="0">
                <a:solidFill>
                  <a:srgbClr val="000000"/>
                </a:solidFill>
                <a:latin typeface="Calibri" pitchFamily="32" charset="0"/>
              </a:rPr>
              <a:t>Federconsumatori</a:t>
            </a:r>
            <a:r>
              <a:rPr lang="it-IT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</a:pPr>
            <a:r>
              <a:rPr lang="it-IT" dirty="0" err="1" smtClean="0">
                <a:solidFill>
                  <a:srgbClr val="000000"/>
                </a:solidFill>
                <a:latin typeface="Calibri" pitchFamily="32" charset="0"/>
              </a:rPr>
              <a:t>a.s.</a:t>
            </a:r>
            <a:r>
              <a:rPr lang="it-IT" dirty="0" smtClean="0">
                <a:solidFill>
                  <a:srgbClr val="000000"/>
                </a:solidFill>
                <a:latin typeface="Calibri" pitchFamily="32" charset="0"/>
              </a:rPr>
              <a:t> 2016-17</a:t>
            </a:r>
            <a:endParaRPr lang="it-IT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57356" y="6286520"/>
            <a:ext cx="6143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000000"/>
                </a:solidFill>
                <a:latin typeface="Calibri" pitchFamily="32" charset="0"/>
              </a:rPr>
              <a:t>Progetto svolto in collaborazione con Cooperativa Atlantide</a:t>
            </a:r>
            <a:endParaRPr lang="it-IT" sz="16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8" y="1"/>
            <a:ext cx="7772579" cy="1470025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L’AMBIENTE CHE </a:t>
            </a:r>
            <a:r>
              <a:rPr lang="it-IT" dirty="0" err="1" smtClean="0">
                <a:solidFill>
                  <a:srgbClr val="00B050"/>
                </a:solidFill>
              </a:rPr>
              <a:t>CI</a:t>
            </a:r>
            <a:r>
              <a:rPr lang="it-IT" dirty="0" smtClean="0">
                <a:solidFill>
                  <a:srgbClr val="00B050"/>
                </a:solidFill>
              </a:rPr>
              <a:t> CIRCONDA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571933" y="5000637"/>
            <a:ext cx="1357323" cy="63816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00034" y="1571612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 smtClean="0">
                <a:solidFill>
                  <a:srgbClr val="FF0000"/>
                </a:solidFill>
              </a:rPr>
              <a:t>1. Prima di acquistare un prodotto leggi l’etichetta?   </a:t>
            </a:r>
            <a:r>
              <a:rPr lang="it-IT" i="1" dirty="0" smtClean="0"/>
              <a:t>SI  86           NO  24</a:t>
            </a:r>
          </a:p>
          <a:p>
            <a:pPr algn="just"/>
            <a:r>
              <a:rPr lang="it-IT" i="1" dirty="0" smtClean="0"/>
              <a:t>                          </a:t>
            </a:r>
            <a:endParaRPr lang="it-IT" i="1" dirty="0" smtClean="0">
              <a:solidFill>
                <a:srgbClr val="FF0000"/>
              </a:solidFill>
            </a:endParaRPr>
          </a:p>
          <a:p>
            <a:pPr algn="just"/>
            <a:r>
              <a:rPr lang="it-IT" i="1" dirty="0" smtClean="0">
                <a:solidFill>
                  <a:srgbClr val="FF0000"/>
                </a:solidFill>
              </a:rPr>
              <a:t>2. Acquisti prodotti del mercato equo e solidale? </a:t>
            </a:r>
          </a:p>
          <a:p>
            <a:pPr algn="just"/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smtClean="0"/>
              <a:t>MAI  33             QUALCHE  VOLTA   67               SPESSO  10 </a:t>
            </a:r>
          </a:p>
          <a:p>
            <a:pPr algn="just"/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i="1" dirty="0" smtClean="0">
                <a:solidFill>
                  <a:srgbClr val="FF0000"/>
                </a:solidFill>
              </a:rPr>
              <a:t>3. Acquisti prodotti biologici?    </a:t>
            </a:r>
            <a:r>
              <a:rPr lang="it-IT" i="1" dirty="0" smtClean="0"/>
              <a:t>MAI   20    QUALCHE VOLTA  61          SPESSO   29</a:t>
            </a:r>
          </a:p>
          <a:p>
            <a:pPr algn="just"/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i="1" dirty="0" smtClean="0">
                <a:solidFill>
                  <a:srgbClr val="FF0000"/>
                </a:solidFill>
              </a:rPr>
              <a:t>4. Dove acquisti di solito frutta e verdura?      </a:t>
            </a:r>
          </a:p>
          <a:p>
            <a:pPr algn="just"/>
            <a:r>
              <a:rPr lang="it-IT" i="1" dirty="0" smtClean="0"/>
              <a:t>DAL CONTADINO  38         AL MERCATO   19</a:t>
            </a:r>
          </a:p>
          <a:p>
            <a:pPr algn="just"/>
            <a:r>
              <a:rPr lang="it-IT" i="1" dirty="0" smtClean="0"/>
              <a:t>IN UN NEGOZIO  7          AL SUPERMERCATO  46</a:t>
            </a:r>
          </a:p>
          <a:p>
            <a:pPr algn="just"/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i="1" dirty="0" smtClean="0">
                <a:solidFill>
                  <a:srgbClr val="FF0000"/>
                </a:solidFill>
              </a:rPr>
              <a:t>5. Fai la raccolta differenziata?      </a:t>
            </a:r>
            <a:r>
              <a:rPr lang="it-IT" i="1" dirty="0" smtClean="0"/>
              <a:t>SI   86           NO  24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13" y="1"/>
            <a:ext cx="7772579" cy="714355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TIPI </a:t>
            </a:r>
            <a:r>
              <a:rPr lang="it-IT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</a:t>
            </a:r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ALLEVAMENTO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8598" y="1928803"/>
            <a:ext cx="2714643" cy="5286412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357158" y="2643183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Allevamento in Gabbia o in Batteria. 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8" descr="Risultati immagini per allevamento di galline in gabb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7"/>
            <a:ext cx="3929090" cy="1857388"/>
          </a:xfrm>
          <a:prstGeom prst="rect">
            <a:avLst/>
          </a:prstGeom>
          <a:noFill/>
        </p:spPr>
      </p:pic>
      <p:pic>
        <p:nvPicPr>
          <p:cNvPr id="13322" name="Picture 10" descr="Immagine corre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4000528" cy="2038351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285720" y="5643579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Allevamento a Terra.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24" name="Picture 12" descr="Risultati immagini per allevamento di galline all'aper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714357"/>
            <a:ext cx="4133844" cy="1857388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4714876" y="2643183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Allevamento all’Aperto.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26" name="Picture 14" descr="http://www.sceglibio.it/blog/wp-content/uploads/2014/09/area_new_polla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00438"/>
            <a:ext cx="4214842" cy="2071703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4786314" y="5643579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Allevamento Biologico.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8" y="1"/>
            <a:ext cx="7772579" cy="1470025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MARCHIO  DELL’ UOVO 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flipH="1" flipV="1">
            <a:off x="-3571930" y="5638801"/>
            <a:ext cx="1500197" cy="50484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49" name="Picture 1" descr="C:\Users\Utente\Desktop\CONSUMO CONSAPEVOLE\immagini\marchio dell' u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14554"/>
            <a:ext cx="6929486" cy="38211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28796" y="-357213"/>
            <a:ext cx="7772579" cy="1470025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FILIERA DEI JEANS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00102" y="1643051"/>
            <a:ext cx="6401157" cy="17526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92164" name="Picture 4" descr="C:\Users\Utente\Desktop\CONSUMO CONSAPEVOLE\immagini\colore je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3"/>
            <a:ext cx="4500594" cy="2555025"/>
          </a:xfrm>
          <a:prstGeom prst="rect">
            <a:avLst/>
          </a:prstGeom>
          <a:noFill/>
        </p:spPr>
      </p:pic>
      <p:pic>
        <p:nvPicPr>
          <p:cNvPr id="92165" name="Picture 5" descr="C:\Users\Utente\Desktop\CONSUMO CONSAPEVOLE\immagini\filiera dei je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5"/>
            <a:ext cx="4098756" cy="2571768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357158" y="4357695"/>
            <a:ext cx="83582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Filiera di un prodotto: </a:t>
            </a:r>
            <a:r>
              <a:rPr lang="it-IT" sz="2400" dirty="0" smtClean="0"/>
              <a:t>sequenza delle lavorazioni effettuate in successione che trasformano le materie prime nel prodotto finito.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71802" y="571480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La coltivazione del cotone </a:t>
            </a:r>
            <a:endParaRPr lang="it-IT" sz="3200" dirty="0"/>
          </a:p>
        </p:txBody>
      </p:sp>
      <p:pic>
        <p:nvPicPr>
          <p:cNvPr id="94210" name="Picture 2" descr="C:\Users\Utente\Desktop\CONSUMO CONSAPEVOLE\immagini\campo di co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7"/>
            <a:ext cx="3680104" cy="2428868"/>
          </a:xfrm>
          <a:prstGeom prst="rect">
            <a:avLst/>
          </a:prstGeom>
          <a:noFill/>
        </p:spPr>
      </p:pic>
      <p:cxnSp>
        <p:nvCxnSpPr>
          <p:cNvPr id="7" name="Connettore 2 6"/>
          <p:cNvCxnSpPr/>
          <p:nvPr/>
        </p:nvCxnSpPr>
        <p:spPr bwMode="auto">
          <a:xfrm rot="16200000" flipH="1">
            <a:off x="4857753" y="2143116"/>
            <a:ext cx="1500199" cy="9286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CasellaDiTesto 8"/>
          <p:cNvSpPr txBox="1"/>
          <p:nvPr/>
        </p:nvSpPr>
        <p:spPr>
          <a:xfrm>
            <a:off x="5643570" y="3643313"/>
            <a:ext cx="307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Sfruttamento minorile</a:t>
            </a:r>
          </a:p>
          <a:p>
            <a:r>
              <a:rPr lang="it-IT" sz="2800" dirty="0" smtClean="0"/>
              <a:t>Consumo di acqua e terreno</a:t>
            </a:r>
            <a:endParaRPr lang="it-IT" sz="28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4" y="-428651"/>
            <a:ext cx="7540437" cy="1446212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SFRUTTAMENTO MINORILE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93186" name="Picture 2" descr="C:\Users\Utente\Desktop\CONSUMO CONSAPEVOLE\immagini\1350404800294bambino-che-raccoglie-cotone-292x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9"/>
            <a:ext cx="2643206" cy="2537380"/>
          </a:xfrm>
          <a:prstGeom prst="rect">
            <a:avLst/>
          </a:prstGeom>
          <a:noFill/>
        </p:spPr>
      </p:pic>
      <p:pic>
        <p:nvPicPr>
          <p:cNvPr id="93187" name="Picture 3" descr="C:\Users\Utente\Desktop\CONSUMO CONSAPEVOLE\immagini\sfruttamento minorile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85927"/>
            <a:ext cx="3286148" cy="245197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00034" y="457200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1472" y="5072075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Vengono usati i bambini perché sono più piccoli e più abili.</a:t>
            </a:r>
            <a:endParaRPr lang="it-IT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713" y="285728"/>
            <a:ext cx="7772579" cy="785819"/>
          </a:xfrm>
        </p:spPr>
        <p:txBody>
          <a:bodyPr/>
          <a:lstStyle/>
          <a:p>
            <a:pPr algn="ctr"/>
            <a:r>
              <a:rPr lang="it-IT" sz="2800" dirty="0" smtClean="0">
                <a:solidFill>
                  <a:srgbClr val="00B050"/>
                </a:solidFill>
              </a:rPr>
              <a:t>I Nostri Commenti Sullo Sfruttamento Minorile</a:t>
            </a:r>
            <a:endParaRPr lang="it-IT" sz="2800" dirty="0">
              <a:solidFill>
                <a:srgbClr val="00B05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8572560" cy="4929223"/>
          </a:xfrm>
        </p:spPr>
        <p:txBody>
          <a:bodyPr/>
          <a:lstStyle/>
          <a:p>
            <a:endParaRPr lang="it-IT" dirty="0"/>
          </a:p>
          <a:p>
            <a:r>
              <a:rPr lang="it-IT" dirty="0" smtClean="0"/>
              <a:t>Lo sfruttamento minorile è una cosa incivile che non rispetta le leggi dell’ UNICEF</a:t>
            </a:r>
          </a:p>
          <a:p>
            <a:endParaRPr lang="it-IT" dirty="0"/>
          </a:p>
          <a:p>
            <a:r>
              <a:rPr lang="it-IT" dirty="0" smtClean="0"/>
              <a:t>I bambini dovrebbero ricevere un’ istruzione</a:t>
            </a:r>
          </a:p>
          <a:p>
            <a:endParaRPr lang="it-IT" dirty="0"/>
          </a:p>
          <a:p>
            <a:r>
              <a:rPr lang="it-IT" dirty="0" smtClean="0"/>
              <a:t>E’ più facile sfruttare i bambini che  le persone adulte </a:t>
            </a:r>
          </a:p>
          <a:p>
            <a:endParaRPr lang="it-IT" dirty="0"/>
          </a:p>
          <a:p>
            <a:r>
              <a:rPr lang="it-IT" dirty="0" smtClean="0"/>
              <a:t>Spesso i bambini fanno lavori pesanti e vengono pagati poco</a:t>
            </a:r>
          </a:p>
          <a:p>
            <a:endParaRPr lang="it-IT" dirty="0" smtClean="0"/>
          </a:p>
          <a:p>
            <a:r>
              <a:rPr lang="it-IT" dirty="0" smtClean="0"/>
              <a:t>I bambini dovrebbero ricevere l’amore e l’affetto al posto dello stipendio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ONSUMO CONSAPEVOLE">
  <a:themeElements>
    <a:clrScheme name="Tema di Offic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Tema di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CONSUMO CONSAPEVOLE</Template>
  <TotalTime>3396</TotalTime>
  <Words>744</Words>
  <Application>Microsoft Office PowerPoint</Application>
  <PresentationFormat>Presentazione su schermo (4:3)</PresentationFormat>
  <Paragraphs>166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CONSUMO CONSAPEVOLE</vt:lpstr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EDUCAZIONE AL CONSUMO CONSAPEVOLE </vt:lpstr>
      <vt:lpstr>INTRODUZIONE</vt:lpstr>
      <vt:lpstr>L’AMBIENTE CHE CI CIRCONDA</vt:lpstr>
      <vt:lpstr>TIPI DI ALLEVAMENTO</vt:lpstr>
      <vt:lpstr>MARCHIO  DELL’ UOVO </vt:lpstr>
      <vt:lpstr>FILIERA DEI JEANS</vt:lpstr>
      <vt:lpstr>Diapositiva 7</vt:lpstr>
      <vt:lpstr>SFRUTTAMENTO MINORILE</vt:lpstr>
      <vt:lpstr>I Nostri Commenti Sullo Sfruttamento Minorile</vt:lpstr>
      <vt:lpstr>Diapositiva 10</vt:lpstr>
      <vt:lpstr>Diapositiva 11</vt:lpstr>
      <vt:lpstr>Diapositiva 12</vt:lpstr>
      <vt:lpstr>Diapositiva 13</vt:lpstr>
      <vt:lpstr>Diapositiva 14</vt:lpstr>
      <vt:lpstr>ETICHETTE DEGLI ALIMENTI</vt:lpstr>
      <vt:lpstr>ETICHETTE DEGLI ALIMENTI</vt:lpstr>
      <vt:lpstr> </vt:lpstr>
      <vt:lpstr>MARCHIO CE</vt:lpstr>
      <vt:lpstr>          SIMBOLI</vt:lpstr>
      <vt:lpstr>               DEFINIZIONI</vt:lpstr>
      <vt:lpstr>Diapositiva 21</vt:lpstr>
      <vt:lpstr>                   SLOGAN                            C lasse                                                                                  O norata                                                              N el                                                                S aper                                                                A cquistare                            P rodotti                            E quo-solidali                            V eri                            O ggetti                            L ogicamente                            E cologici   </vt:lpstr>
      <vt:lpstr>Diapositiva 23</vt:lpstr>
      <vt:lpstr>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</dc:title>
  <dc:creator>Utente</dc:creator>
  <cp:lastModifiedBy>Utente</cp:lastModifiedBy>
  <cp:revision>87</cp:revision>
  <dcterms:created xsi:type="dcterms:W3CDTF">2017-05-04T07:40:22Z</dcterms:created>
  <dcterms:modified xsi:type="dcterms:W3CDTF">2017-12-06T14:58:44Z</dcterms:modified>
</cp:coreProperties>
</file>