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Permanent Marker" panose="020B0604020202020204" charset="0"/>
      <p:regular r:id="rId9"/>
    </p:embeddedFont>
    <p:embeddedFont>
      <p:font typeface="Amatic SC" panose="020B0604020202020204" charset="-79"/>
      <p:regular r:id="rId10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4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4581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it"/>
              <a:t>‹N›</a:t>
            </a:fld>
            <a:endParaRPr lang="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it" sz="1000">
                <a:solidFill>
                  <a:schemeClr val="dk2"/>
                </a:solidFill>
              </a:rPr>
              <a:t>‹N›</a:t>
            </a:fld>
            <a:endParaRPr lang="it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0000"/>
            </a:gs>
            <a:gs pos="100000">
              <a:srgbClr val="540303"/>
            </a:gs>
          </a:gsLst>
          <a:lin ang="5400012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 idx="4294967295"/>
          </p:nvPr>
        </p:nvSpPr>
        <p:spPr>
          <a:xfrm>
            <a:off x="494575" y="924500"/>
            <a:ext cx="8520600" cy="1361700"/>
          </a:xfrm>
          <a:prstGeom prst="rect">
            <a:avLst/>
          </a:prstGeom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sz="7000">
                <a:solidFill>
                  <a:srgbClr val="0000FF"/>
                </a:solidFill>
                <a:latin typeface="Permanent Marker"/>
                <a:ea typeface="Permanent Marker"/>
                <a:cs typeface="Permanent Marker"/>
                <a:sym typeface="Permanent Marker"/>
              </a:rPr>
              <a:t>Federconsumatori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4294967295"/>
          </p:nvPr>
        </p:nvSpPr>
        <p:spPr>
          <a:xfrm>
            <a:off x="608250" y="2286200"/>
            <a:ext cx="7927500" cy="20682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909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it" sz="3000" b="1">
                <a:solidFill>
                  <a:srgbClr val="1D1D1D"/>
                </a:solidFill>
                <a:latin typeface="Amatic SC"/>
                <a:ea typeface="Amatic SC"/>
                <a:cs typeface="Amatic SC"/>
                <a:sym typeface="Amatic SC"/>
              </a:rPr>
              <a:t>  è un’associazione senza scopo di lucro che ha come obiettivi prioritari l’informazione e la tutela dei consumatori ed utenti la federconsumatori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B0000"/>
            </a:gs>
            <a:gs pos="100000">
              <a:srgbClr val="54030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1353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 b="1">
                <a:solidFill>
                  <a:srgbClr val="000000"/>
                </a:solidFill>
              </a:rPr>
              <a:t>La filiera è una sequenza delle lavorazioni da una materia prima ad un prodotto finito. </a:t>
            </a:r>
          </a:p>
          <a:p>
            <a:pPr lvl="0">
              <a:spcBef>
                <a:spcPts val="0"/>
              </a:spcBef>
              <a:buNone/>
            </a:pPr>
            <a:r>
              <a:rPr lang="it" b="1">
                <a:solidFill>
                  <a:srgbClr val="000000"/>
                </a:solidFill>
              </a:rPr>
              <a:t>Ad esempio un paio di Jeans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1762" y="1240074"/>
            <a:ext cx="2155349" cy="135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874" y="3334062"/>
            <a:ext cx="1857375" cy="122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875" y="1240075"/>
            <a:ext cx="2155349" cy="1353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17612" y="3334075"/>
            <a:ext cx="2003874" cy="122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52837" y="2180125"/>
            <a:ext cx="1857375" cy="21703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6441286" y="4452741"/>
            <a:ext cx="1461000" cy="39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prodotto finito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104625" y="2564600"/>
            <a:ext cx="2403300" cy="76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1 fase: coltivazione e raccolta del cotone con l’utilizzo di pesticidi 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991775" y="2593975"/>
            <a:ext cx="2155200" cy="74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2 fase: raccolta del cotone sfruttando i minori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0875" y="4560950"/>
            <a:ext cx="1857300" cy="55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3 fase: trasporto del cotone 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941950" y="4574150"/>
            <a:ext cx="2155200" cy="48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4 fase: il cotone viene lavorato nelle fabbriche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773800" y="103975"/>
            <a:ext cx="3596400" cy="70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Tonnellate per un Km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1158725" y="1440200"/>
            <a:ext cx="133800" cy="114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425" y="861350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86600" y="80895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4425" y="3299512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86600" y="3299525"/>
            <a:ext cx="2466974" cy="157162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3117825" y="1669750"/>
            <a:ext cx="1221900" cy="42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it"/>
              <a:t>13 g CO</a:t>
            </a:r>
            <a:r>
              <a:rPr lang="it" sz="1100"/>
              <a:t>2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7594500" y="1669750"/>
            <a:ext cx="1052100" cy="49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23 g CO</a:t>
            </a:r>
            <a:r>
              <a:rPr lang="it" sz="1100"/>
              <a:t>2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3058400" y="3946175"/>
            <a:ext cx="1052100" cy="49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92 g CO</a:t>
            </a:r>
            <a:r>
              <a:rPr lang="it" sz="1100"/>
              <a:t>2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7594500" y="3869675"/>
            <a:ext cx="1221900" cy="49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582 g CO</a:t>
            </a:r>
            <a:r>
              <a:rPr lang="it" sz="11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                          I marchi d’ identificazione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2372075" y="1197275"/>
            <a:ext cx="41130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prodotto che rispetta le leggi europee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 l="51594" t="13892" b="16850"/>
          <a:stretch/>
        </p:blipFill>
        <p:spPr>
          <a:xfrm>
            <a:off x="401725" y="2425349"/>
            <a:ext cx="1970349" cy="16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 t="20818" r="51271" b="18004"/>
          <a:stretch/>
        </p:blipFill>
        <p:spPr>
          <a:xfrm>
            <a:off x="311711" y="914087"/>
            <a:ext cx="2006338" cy="1511274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2372075" y="2649275"/>
            <a:ext cx="2850300" cy="113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prodotto con marchio europeo falsificato dai cinesi,  non rispetta le norme europee</a:t>
            </a:r>
          </a:p>
        </p:txBody>
      </p:sp>
      <p:sp>
        <p:nvSpPr>
          <p:cNvPr id="94" name="Shape 94"/>
          <p:cNvSpPr/>
          <p:nvPr/>
        </p:nvSpPr>
        <p:spPr>
          <a:xfrm>
            <a:off x="4868450" y="3096950"/>
            <a:ext cx="1262700" cy="3363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6293700" y="2873000"/>
            <a:ext cx="2850300" cy="78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si nota perchè la distanza tra le due lettere è minore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/>
              <a:t>                        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822525"/>
            <a:ext cx="1605449" cy="152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1917150" y="853099"/>
            <a:ext cx="3344400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certificazione etica di prodotto assicura  migliori condizioni di vita e di lavoro agli agricoltori dei paesi in via di sviluppo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692000"/>
            <a:ext cx="261937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3032100" y="2692000"/>
            <a:ext cx="3621300" cy="142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il simbolo euro leaf ( logo di produzione biologica dell’Unione Europea ) è obbligatorio sugli imballaggi che contengono cibi e bevande biologiche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275" y="785300"/>
            <a:ext cx="1609650" cy="1609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2194250" y="785375"/>
            <a:ext cx="3208800" cy="160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Ecolabel UE contraddistingue prodotti e servizi che garantiscono elevati standard e sono caratterizzati da un ridotto impatto ambientale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4">
            <a:alphaModFix/>
          </a:blip>
          <a:srcRect b="26670"/>
          <a:stretch/>
        </p:blipFill>
        <p:spPr>
          <a:xfrm>
            <a:off x="191062" y="3281050"/>
            <a:ext cx="2124075" cy="1609649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2524550" y="3342625"/>
            <a:ext cx="4507500" cy="148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it" sz="1800"/>
              <a:t> il marchio FSC identifica i prodotti che contengono legno proveniente da foreste gestite in maniera responsabile secondo standard ambientali sociali ed economici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Presentazione su schermo (16:9)</PresentationFormat>
  <Paragraphs>23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Permanent Marker</vt:lpstr>
      <vt:lpstr>Amatic SC</vt:lpstr>
      <vt:lpstr>simple-light-2</vt:lpstr>
      <vt:lpstr>Federconsumatori</vt:lpstr>
      <vt:lpstr>Presentazione standard di PowerPoint</vt:lpstr>
      <vt:lpstr>Tonnellate per un Km</vt:lpstr>
      <vt:lpstr>                          I marchi d’ identificazione</vt:lpstr>
      <vt:lpstr>                        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Federconsumatori</dc:title>
  <cp:lastModifiedBy>Pc Kraun</cp:lastModifiedBy>
  <cp:revision>1</cp:revision>
  <dcterms:modified xsi:type="dcterms:W3CDTF">2017-05-23T10:28:25Z</dcterms:modified>
</cp:coreProperties>
</file>