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Permanent Marker" panose="020B0604020202020204" charset="0"/>
      <p:regular r:id="rId9"/>
    </p:embeddedFont>
    <p:embeddedFont>
      <p:font typeface="Amatic SC" panose="020B0604020202020204" charset="-79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0" y="-49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345819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‹N›</a:t>
            </a:fld>
            <a:endParaRPr lang="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‹N›</a:t>
            </a:fld>
            <a:endParaRPr lang="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‹N›</a:t>
            </a:fld>
            <a:endParaRPr lang="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‹N›</a:t>
            </a:fld>
            <a:endParaRPr lang="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‹N›</a:t>
            </a:fld>
            <a:endParaRPr lang="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‹N›</a:t>
            </a:fld>
            <a:endParaRPr lang="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‹N›</a:t>
            </a:fld>
            <a:endParaRPr lang="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‹N›</a:t>
            </a:fld>
            <a:endParaRPr lang="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‹N›</a:t>
            </a:fld>
            <a:endParaRPr lang="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‹N›</a:t>
            </a:fld>
            <a:endParaRPr lang="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‹N›</a:t>
            </a:fld>
            <a:endParaRPr lang="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it" sz="1000">
                <a:solidFill>
                  <a:schemeClr val="dk2"/>
                </a:solidFill>
              </a:rPr>
              <a:t>‹N›</a:t>
            </a:fld>
            <a:endParaRPr lang="it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B0000"/>
            </a:gs>
            <a:gs pos="100000">
              <a:srgbClr val="540303"/>
            </a:gs>
          </a:gsLst>
          <a:lin ang="5400012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 idx="4294967295"/>
          </p:nvPr>
        </p:nvSpPr>
        <p:spPr>
          <a:xfrm>
            <a:off x="494575" y="924500"/>
            <a:ext cx="8520600" cy="1361700"/>
          </a:xfrm>
          <a:prstGeom prst="rect">
            <a:avLst/>
          </a:prstGeom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it" sz="7000">
                <a:solidFill>
                  <a:srgbClr val="00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Federconsumatori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4294967295"/>
          </p:nvPr>
        </p:nvSpPr>
        <p:spPr>
          <a:xfrm>
            <a:off x="608250" y="2286200"/>
            <a:ext cx="7927500" cy="20682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457200" lvl="0" indent="0" algn="l" rtl="0">
              <a:lnSpc>
                <a:spcPct val="130909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" sz="3000" b="1">
                <a:solidFill>
                  <a:srgbClr val="1D1D1D"/>
                </a:solidFill>
                <a:latin typeface="Amatic SC"/>
                <a:ea typeface="Amatic SC"/>
                <a:cs typeface="Amatic SC"/>
                <a:sym typeface="Amatic SC"/>
              </a:rPr>
              <a:t>  è un’associazione senza scopo di lucro che ha come obiettivi prioritari l’informazione e la tutela dei consumatori ed utenti la federconsumatori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B0000"/>
            </a:gs>
            <a:gs pos="100000">
              <a:srgbClr val="54030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11700" y="0"/>
            <a:ext cx="8520600" cy="1353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it" b="1">
                <a:solidFill>
                  <a:srgbClr val="000000"/>
                </a:solidFill>
              </a:rPr>
              <a:t>La filiera è una sequenza delle lavorazioni da una materia prima ad un prodotto finito. </a:t>
            </a:r>
          </a:p>
          <a:p>
            <a:pPr lvl="0">
              <a:spcBef>
                <a:spcPts val="0"/>
              </a:spcBef>
              <a:buNone/>
            </a:pPr>
            <a:r>
              <a:rPr lang="it" b="1">
                <a:solidFill>
                  <a:srgbClr val="000000"/>
                </a:solidFill>
              </a:rPr>
              <a:t>Ad esempio un paio di Jeans </a:t>
            </a:r>
          </a:p>
          <a:p>
            <a:pPr lvl="0">
              <a:spcBef>
                <a:spcPts val="0"/>
              </a:spcBef>
              <a:buNone/>
            </a:pPr>
            <a:endParaRPr>
              <a:solidFill>
                <a:srgbClr val="000000"/>
              </a:solidFill>
            </a:endParaRPr>
          </a:p>
        </p:txBody>
      </p:sp>
      <p:pic>
        <p:nvPicPr>
          <p:cNvPr id="61" name="Shape 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91762" y="1240074"/>
            <a:ext cx="2155349" cy="13538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Shape 6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874" y="3334062"/>
            <a:ext cx="1857375" cy="122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Shape 6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875" y="1240075"/>
            <a:ext cx="2155349" cy="13538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Shape 6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017612" y="3334075"/>
            <a:ext cx="2003874" cy="122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Shape 6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152837" y="2180125"/>
            <a:ext cx="1857375" cy="217035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Shape 66"/>
          <p:cNvSpPr txBox="1"/>
          <p:nvPr/>
        </p:nvSpPr>
        <p:spPr>
          <a:xfrm>
            <a:off x="6441286" y="4452741"/>
            <a:ext cx="1461000" cy="39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/>
              <a:t>prodotto finito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" name="Shape 67"/>
          <p:cNvSpPr txBox="1"/>
          <p:nvPr/>
        </p:nvSpPr>
        <p:spPr>
          <a:xfrm>
            <a:off x="104625" y="2564600"/>
            <a:ext cx="2403300" cy="769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/>
              <a:t>1 fase: coltivazione e raccolta del cotone con l’utilizzo di pesticidi </a:t>
            </a:r>
          </a:p>
        </p:txBody>
      </p:sp>
      <p:sp>
        <p:nvSpPr>
          <p:cNvPr id="68" name="Shape 68"/>
          <p:cNvSpPr txBox="1"/>
          <p:nvPr/>
        </p:nvSpPr>
        <p:spPr>
          <a:xfrm>
            <a:off x="2991775" y="2593975"/>
            <a:ext cx="2155200" cy="74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/>
              <a:t>2 fase: raccolta del cotone sfruttando i minori</a:t>
            </a:r>
          </a:p>
        </p:txBody>
      </p:sp>
      <p:sp>
        <p:nvSpPr>
          <p:cNvPr id="69" name="Shape 69"/>
          <p:cNvSpPr txBox="1"/>
          <p:nvPr/>
        </p:nvSpPr>
        <p:spPr>
          <a:xfrm>
            <a:off x="10875" y="4560950"/>
            <a:ext cx="1857300" cy="55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/>
              <a:t>3 fase: trasporto del cotone </a:t>
            </a:r>
          </a:p>
        </p:txBody>
      </p:sp>
      <p:sp>
        <p:nvSpPr>
          <p:cNvPr id="70" name="Shape 70"/>
          <p:cNvSpPr txBox="1"/>
          <p:nvPr/>
        </p:nvSpPr>
        <p:spPr>
          <a:xfrm>
            <a:off x="2941950" y="4574150"/>
            <a:ext cx="2155200" cy="48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/>
              <a:t>4 fase: il cotone viene lavorato nelle fabbriche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2773800" y="103975"/>
            <a:ext cx="3596400" cy="705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/>
              <a:t>Tonnellate per un Km</a:t>
            </a:r>
          </a:p>
        </p:txBody>
      </p:sp>
      <p:sp>
        <p:nvSpPr>
          <p:cNvPr id="76" name="Shape 76"/>
          <p:cNvSpPr txBox="1"/>
          <p:nvPr/>
        </p:nvSpPr>
        <p:spPr>
          <a:xfrm>
            <a:off x="1158725" y="1440200"/>
            <a:ext cx="133800" cy="114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77" name="Shape 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425" y="861350"/>
            <a:ext cx="2619375" cy="1743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Shape 7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86600" y="808950"/>
            <a:ext cx="2466975" cy="184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Shape 7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4425" y="3299512"/>
            <a:ext cx="2619375" cy="1743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Shape 8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586600" y="3299525"/>
            <a:ext cx="2466974" cy="1571625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Shape 81"/>
          <p:cNvSpPr txBox="1"/>
          <p:nvPr/>
        </p:nvSpPr>
        <p:spPr>
          <a:xfrm>
            <a:off x="3117825" y="1669750"/>
            <a:ext cx="1221900" cy="420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it"/>
              <a:t>13 g CO</a:t>
            </a:r>
            <a:r>
              <a:rPr lang="it" sz="1100"/>
              <a:t>2</a:t>
            </a:r>
          </a:p>
        </p:txBody>
      </p:sp>
      <p:sp>
        <p:nvSpPr>
          <p:cNvPr id="82" name="Shape 82"/>
          <p:cNvSpPr txBox="1"/>
          <p:nvPr/>
        </p:nvSpPr>
        <p:spPr>
          <a:xfrm>
            <a:off x="7594500" y="1669750"/>
            <a:ext cx="1052100" cy="49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/>
              <a:t>23 g CO</a:t>
            </a:r>
            <a:r>
              <a:rPr lang="it" sz="1100"/>
              <a:t>2</a:t>
            </a:r>
          </a:p>
        </p:txBody>
      </p:sp>
      <p:sp>
        <p:nvSpPr>
          <p:cNvPr id="83" name="Shape 83"/>
          <p:cNvSpPr txBox="1"/>
          <p:nvPr/>
        </p:nvSpPr>
        <p:spPr>
          <a:xfrm>
            <a:off x="3058400" y="3946175"/>
            <a:ext cx="1052100" cy="49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/>
              <a:t>92 g CO</a:t>
            </a:r>
            <a:r>
              <a:rPr lang="it" sz="1100"/>
              <a:t>2</a:t>
            </a:r>
          </a:p>
        </p:txBody>
      </p:sp>
      <p:sp>
        <p:nvSpPr>
          <p:cNvPr id="84" name="Shape 84"/>
          <p:cNvSpPr txBox="1"/>
          <p:nvPr/>
        </p:nvSpPr>
        <p:spPr>
          <a:xfrm>
            <a:off x="7594500" y="3869675"/>
            <a:ext cx="1221900" cy="49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/>
              <a:t>582 g CO</a:t>
            </a:r>
            <a:r>
              <a:rPr lang="it" sz="1100"/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/>
              <a:t>                          I marchi d’ identificazione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2372075" y="1197275"/>
            <a:ext cx="41130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 sz="1800"/>
              <a:t>prodotto che rispetta le leggi europee</a:t>
            </a:r>
          </a:p>
        </p:txBody>
      </p:sp>
      <p:pic>
        <p:nvPicPr>
          <p:cNvPr id="91" name="Shape 91"/>
          <p:cNvPicPr preferRelativeResize="0"/>
          <p:nvPr/>
        </p:nvPicPr>
        <p:blipFill rotWithShape="1">
          <a:blip r:embed="rId3">
            <a:alphaModFix/>
          </a:blip>
          <a:srcRect l="51594" t="13892" b="16850"/>
          <a:stretch/>
        </p:blipFill>
        <p:spPr>
          <a:xfrm>
            <a:off x="401725" y="2425349"/>
            <a:ext cx="1970349" cy="167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Shape 92"/>
          <p:cNvPicPr preferRelativeResize="0"/>
          <p:nvPr/>
        </p:nvPicPr>
        <p:blipFill rotWithShape="1">
          <a:blip r:embed="rId3">
            <a:alphaModFix/>
          </a:blip>
          <a:srcRect t="20818" r="51271" b="18004"/>
          <a:stretch/>
        </p:blipFill>
        <p:spPr>
          <a:xfrm>
            <a:off x="311711" y="914087"/>
            <a:ext cx="2006338" cy="1511274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Shape 93"/>
          <p:cNvSpPr txBox="1"/>
          <p:nvPr/>
        </p:nvSpPr>
        <p:spPr>
          <a:xfrm>
            <a:off x="2372075" y="2649275"/>
            <a:ext cx="2850300" cy="1132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 sz="1800"/>
              <a:t>prodotto con marchio europeo falsificato dai cinesi,  non rispetta le norme europee</a:t>
            </a:r>
          </a:p>
        </p:txBody>
      </p:sp>
      <p:sp>
        <p:nvSpPr>
          <p:cNvPr id="94" name="Shape 94"/>
          <p:cNvSpPr/>
          <p:nvPr/>
        </p:nvSpPr>
        <p:spPr>
          <a:xfrm>
            <a:off x="4868450" y="3096950"/>
            <a:ext cx="1262700" cy="3363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5" name="Shape 95"/>
          <p:cNvSpPr txBox="1"/>
          <p:nvPr/>
        </p:nvSpPr>
        <p:spPr>
          <a:xfrm>
            <a:off x="6293700" y="2873000"/>
            <a:ext cx="2850300" cy="784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 sz="1800"/>
              <a:t>si nota perchè la distanza tra le due lettere è minore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/>
              <a:t>                         </a:t>
            </a:r>
          </a:p>
        </p:txBody>
      </p:sp>
      <p:pic>
        <p:nvPicPr>
          <p:cNvPr id="101" name="Shape 1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822525"/>
            <a:ext cx="1605449" cy="152002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Shape 102"/>
          <p:cNvSpPr txBox="1"/>
          <p:nvPr/>
        </p:nvSpPr>
        <p:spPr>
          <a:xfrm>
            <a:off x="1917150" y="853099"/>
            <a:ext cx="3344400" cy="1300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 sz="1800"/>
              <a:t>certificazione etica di prodotto assicura  migliori condizioni di vita e di lavoro agli agricoltori dei paesi in via di sviluppo</a:t>
            </a:r>
          </a:p>
        </p:txBody>
      </p:sp>
      <p:pic>
        <p:nvPicPr>
          <p:cNvPr id="103" name="Shape 10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692000"/>
            <a:ext cx="2619375" cy="1743075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Shape 104"/>
          <p:cNvSpPr txBox="1"/>
          <p:nvPr/>
        </p:nvSpPr>
        <p:spPr>
          <a:xfrm>
            <a:off x="3032100" y="2692000"/>
            <a:ext cx="3621300" cy="1426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 sz="1800"/>
              <a:t>il simbolo euro leaf ( logo di produzione biologica dell’Unione Europea ) è obbligatorio sugli imballaggi che contengono cibi e bevande biologiche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Shape 10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8275" y="785300"/>
            <a:ext cx="1609650" cy="160965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Shape 110"/>
          <p:cNvSpPr txBox="1"/>
          <p:nvPr/>
        </p:nvSpPr>
        <p:spPr>
          <a:xfrm>
            <a:off x="2194250" y="785375"/>
            <a:ext cx="3208800" cy="1609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 sz="1800"/>
              <a:t>Ecolabel UE contraddistingue prodotti e servizi che garantiscono elevati standard e sono caratterizzati da un ridotto impatto ambientale</a:t>
            </a:r>
          </a:p>
        </p:txBody>
      </p:sp>
      <p:pic>
        <p:nvPicPr>
          <p:cNvPr id="111" name="Shape 111"/>
          <p:cNvPicPr preferRelativeResize="0"/>
          <p:nvPr/>
        </p:nvPicPr>
        <p:blipFill rotWithShape="1">
          <a:blip r:embed="rId4">
            <a:alphaModFix/>
          </a:blip>
          <a:srcRect b="26670"/>
          <a:stretch/>
        </p:blipFill>
        <p:spPr>
          <a:xfrm>
            <a:off x="191062" y="3281050"/>
            <a:ext cx="2124075" cy="1609649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Shape 112"/>
          <p:cNvSpPr txBox="1"/>
          <p:nvPr/>
        </p:nvSpPr>
        <p:spPr>
          <a:xfrm>
            <a:off x="2524550" y="3342625"/>
            <a:ext cx="4507500" cy="1486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 sz="1800"/>
              <a:t> il marchio FSC identifica i prodotti che contengono legno proveniente da foreste gestite in maniera responsabile secondo standard ambientali sociali ed economici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</Words>
  <Application>Microsoft Office PowerPoint</Application>
  <PresentationFormat>Presentazione su schermo (16:9)</PresentationFormat>
  <Paragraphs>23</Paragraphs>
  <Slides>6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Arial</vt:lpstr>
      <vt:lpstr>Permanent Marker</vt:lpstr>
      <vt:lpstr>Amatic SC</vt:lpstr>
      <vt:lpstr>simple-light-2</vt:lpstr>
      <vt:lpstr>Federconsumatori</vt:lpstr>
      <vt:lpstr>Presentazione standard di PowerPoint</vt:lpstr>
      <vt:lpstr>Tonnellate per un Km</vt:lpstr>
      <vt:lpstr>                          I marchi d’ identificazione</vt:lpstr>
      <vt:lpstr>                         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Federconsumatori</dc:title>
  <cp:lastModifiedBy>Pc Kraun</cp:lastModifiedBy>
  <cp:revision>1</cp:revision>
  <dcterms:modified xsi:type="dcterms:W3CDTF">2017-05-23T10:28:25Z</dcterms:modified>
</cp:coreProperties>
</file>