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57" r:id="rId4"/>
    <p:sldId id="266" r:id="rId5"/>
    <p:sldId id="267" r:id="rId6"/>
    <p:sldId id="261" r:id="rId7"/>
    <p:sldId id="262" r:id="rId8"/>
    <p:sldId id="264" r:id="rId9"/>
    <p:sldId id="265" r:id="rId10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perspective val="0"/>
    </c:view3D>
    <c:floor>
      <c:spPr>
        <a:solidFill>
          <a:srgbClr val="CCCCCC"/>
        </a:solidFill>
        <a:ln>
          <a:solidFill>
            <a:srgbClr val="B3B3B3"/>
          </a:solidFill>
        </a:ln>
      </c:spPr>
    </c:floor>
    <c:sideWall>
      <c:spPr>
        <a:noFill/>
        <a:ln>
          <a:solidFill>
            <a:srgbClr val="B3B3B3"/>
          </a:solidFill>
          <a:prstDash val="solid"/>
        </a:ln>
      </c:spPr>
    </c:sideWall>
    <c:backWall>
      <c:spPr>
        <a:noFill/>
        <a:ln>
          <a:solidFill>
            <a:srgbClr val="B3B3B3"/>
          </a:solidFill>
          <a:prstDash val="solid"/>
        </a:ln>
      </c:spPr>
    </c:backWall>
    <c:plotArea>
      <c:layout>
        <c:manualLayout>
          <c:xMode val="edge"/>
          <c:yMode val="edge"/>
          <c:x val="1.992908668541387E-2"/>
          <c:y val="1.9985085756897846E-2"/>
          <c:w val="0.9601414870060182"/>
          <c:h val="0.96002982848620444"/>
        </c:manualLayout>
      </c:layout>
      <c:pie3DChart>
        <c:varyColors val="1"/>
        <c:ser>
          <c:idx val="0"/>
          <c:order val="0"/>
          <c:tx>
            <c:v>Colonna 1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cat>
            <c:strLit>
              <c:ptCount val="2"/>
              <c:pt idx="0">
                <c:v>SI</c:v>
              </c:pt>
              <c:pt idx="1">
                <c:v>NO</c:v>
              </c:pt>
            </c:strLit>
          </c:cat>
          <c:val>
            <c:numLit>
              <c:formatCode>General</c:formatCode>
              <c:ptCount val="2"/>
              <c:pt idx="0">
                <c:v>76</c:v>
              </c:pt>
              <c:pt idx="1">
                <c:v>31</c:v>
              </c:pt>
            </c:numLit>
          </c:val>
        </c:ser>
      </c:pie3DChart>
    </c:plotArea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perspective val="0"/>
    </c:view3D>
    <c:floor>
      <c:spPr>
        <a:solidFill>
          <a:srgbClr val="CCCCCC"/>
        </a:solidFill>
        <a:ln>
          <a:solidFill>
            <a:srgbClr val="B3B3B3"/>
          </a:solidFill>
        </a:ln>
      </c:spPr>
    </c:floor>
    <c:sideWall>
      <c:spPr>
        <a:noFill/>
        <a:ln>
          <a:solidFill>
            <a:srgbClr val="B3B3B3"/>
          </a:solidFill>
          <a:prstDash val="solid"/>
        </a:ln>
      </c:spPr>
    </c:sideWall>
    <c:backWall>
      <c:spPr>
        <a:noFill/>
        <a:ln>
          <a:solidFill>
            <a:srgbClr val="B3B3B3"/>
          </a:solidFill>
          <a:prstDash val="solid"/>
        </a:ln>
      </c:spPr>
    </c:backWall>
    <c:plotArea>
      <c:layout>
        <c:manualLayout>
          <c:xMode val="edge"/>
          <c:yMode val="edge"/>
          <c:x val="1.9905906055517376E-2"/>
          <c:y val="1.9987985500778779E-2"/>
          <c:w val="0.96018852300522872"/>
          <c:h val="0.96002402899844264"/>
        </c:manualLayout>
      </c:layout>
      <c:pie3DChart>
        <c:varyColors val="1"/>
        <c:ser>
          <c:idx val="0"/>
          <c:order val="0"/>
          <c:tx>
            <c:v>Colonna 1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dPt>
            <c:idx val="2"/>
            <c:spPr>
              <a:solidFill>
                <a:srgbClr val="FFD320"/>
              </a:solidFill>
              <a:ln>
                <a:solidFill>
                  <a:srgbClr val="000000"/>
                </a:solidFill>
              </a:ln>
            </c:spPr>
          </c:dPt>
          <c:cat>
            <c:strLit>
              <c:ptCount val="3"/>
              <c:pt idx="0">
                <c:v>MAI</c:v>
              </c:pt>
              <c:pt idx="1">
                <c:v>QUALCHE VOLTA</c:v>
              </c:pt>
              <c:pt idx="2">
                <c:v>SPESSO</c:v>
              </c:pt>
            </c:strLit>
          </c:cat>
          <c:val>
            <c:numLit>
              <c:formatCode>General</c:formatCode>
              <c:ptCount val="3"/>
              <c:pt idx="0">
                <c:v>31</c:v>
              </c:pt>
              <c:pt idx="1">
                <c:v>58</c:v>
              </c:pt>
              <c:pt idx="2">
                <c:v>18</c:v>
              </c:pt>
            </c:numLit>
          </c:val>
        </c:ser>
      </c:pie3DChart>
    </c:plotArea>
    <c:plotVisOnly val="1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v>Colonna 1</c:v>
          </c:tx>
          <c:spPr>
            <a:solidFill>
              <a:srgbClr val="004586"/>
            </a:solidFill>
            <a:ln>
              <a:noFill/>
            </a:ln>
          </c:spPr>
          <c:cat>
            <c:strLit>
              <c:ptCount val="4"/>
              <c:pt idx="0">
                <c:v>Riga 1</c:v>
              </c:pt>
              <c:pt idx="1">
                <c:v>Riga 2</c:v>
              </c:pt>
              <c:pt idx="2">
                <c:v>Riga 3</c:v>
              </c:pt>
              <c:pt idx="3">
                <c:v>Riga 4</c:v>
              </c:pt>
            </c:strLit>
          </c:cat>
          <c:val>
            <c:numLit>
              <c:formatCode>General</c:formatCode>
              <c:ptCount val="4"/>
              <c:pt idx="0">
                <c:v>9.1</c:v>
              </c:pt>
              <c:pt idx="1">
                <c:v>2.4</c:v>
              </c:pt>
              <c:pt idx="2">
                <c:v>3.1</c:v>
              </c:pt>
              <c:pt idx="3">
                <c:v>4.3</c:v>
              </c:pt>
            </c:numLit>
          </c:val>
        </c:ser>
        <c:ser>
          <c:idx val="1"/>
          <c:order val="1"/>
          <c:tx>
            <c:v>Colonna 2</c:v>
          </c:tx>
          <c:spPr>
            <a:solidFill>
              <a:srgbClr val="FF420E"/>
            </a:solidFill>
            <a:ln>
              <a:noFill/>
            </a:ln>
          </c:spPr>
          <c:cat>
            <c:strLit>
              <c:ptCount val="4"/>
              <c:pt idx="0">
                <c:v>Riga 1</c:v>
              </c:pt>
              <c:pt idx="1">
                <c:v>Riga 2</c:v>
              </c:pt>
              <c:pt idx="2">
                <c:v>Riga 3</c:v>
              </c:pt>
              <c:pt idx="3">
                <c:v>Riga 4</c:v>
              </c:pt>
            </c:strLit>
          </c:cat>
          <c:val>
            <c:numLit>
              <c:formatCode>General</c:formatCode>
              <c:ptCount val="4"/>
              <c:pt idx="0">
                <c:v>3.2</c:v>
              </c:pt>
              <c:pt idx="1">
                <c:v>8.8000000000000007</c:v>
              </c:pt>
              <c:pt idx="2">
                <c:v>1.5</c:v>
              </c:pt>
              <c:pt idx="3">
                <c:v>9.02</c:v>
              </c:pt>
            </c:numLit>
          </c:val>
        </c:ser>
        <c:ser>
          <c:idx val="2"/>
          <c:order val="2"/>
          <c:tx>
            <c:v>Colonna 3</c:v>
          </c:tx>
          <c:spPr>
            <a:solidFill>
              <a:srgbClr val="FFD320"/>
            </a:solidFill>
            <a:ln>
              <a:noFill/>
            </a:ln>
          </c:spPr>
          <c:cat>
            <c:strLit>
              <c:ptCount val="4"/>
              <c:pt idx="0">
                <c:v>Riga 1</c:v>
              </c:pt>
              <c:pt idx="1">
                <c:v>Riga 2</c:v>
              </c:pt>
              <c:pt idx="2">
                <c:v>Riga 3</c:v>
              </c:pt>
              <c:pt idx="3">
                <c:v>Riga 4</c:v>
              </c:pt>
            </c:strLit>
          </c:cat>
          <c:val>
            <c:numLit>
              <c:formatCode>General</c:formatCode>
              <c:ptCount val="4"/>
              <c:pt idx="0">
                <c:v>4.54</c:v>
              </c:pt>
              <c:pt idx="1">
                <c:v>9.65</c:v>
              </c:pt>
              <c:pt idx="2">
                <c:v>3.7</c:v>
              </c:pt>
              <c:pt idx="3">
                <c:v>6.2</c:v>
              </c:pt>
            </c:numLit>
          </c:val>
        </c:ser>
        <c:axId val="29712384"/>
        <c:axId val="18541952"/>
      </c:barChart>
      <c:valAx>
        <c:axId val="18541952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1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it-IT"/>
          </a:p>
        </c:txPr>
        <c:crossAx val="29712384"/>
        <c:crosses val="autoZero"/>
        <c:crossBetween val="between"/>
      </c:valAx>
      <c:catAx>
        <c:axId val="29712384"/>
        <c:scaling>
          <c:orientation val="minMax"/>
        </c:scaling>
        <c:axPos val="b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it-IT"/>
          </a:p>
        </c:txPr>
        <c:crossAx val="18541952"/>
        <c:crosses val="autoZero"/>
        <c:auto val="1"/>
        <c:lblAlgn val="ctr"/>
        <c:lblOffset val="100"/>
      </c:cat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it-IT"/>
        </a:p>
      </c:txPr>
    </c:legend>
    <c:plotVisOnly val="1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perspective val="0"/>
    </c:view3D>
    <c:floor>
      <c:spPr>
        <a:solidFill>
          <a:srgbClr val="CCCCCC"/>
        </a:solidFill>
        <a:ln>
          <a:solidFill>
            <a:srgbClr val="B3B3B3"/>
          </a:solidFill>
        </a:ln>
      </c:spPr>
    </c:floor>
    <c:sideWall>
      <c:spPr>
        <a:noFill/>
        <a:ln>
          <a:solidFill>
            <a:srgbClr val="B3B3B3"/>
          </a:solidFill>
          <a:prstDash val="solid"/>
        </a:ln>
      </c:spPr>
    </c:sideWall>
    <c:backWall>
      <c:spPr>
        <a:noFill/>
        <a:ln>
          <a:solidFill>
            <a:srgbClr val="B3B3B3"/>
          </a:solidFill>
          <a:prstDash val="solid"/>
        </a:ln>
      </c:spPr>
    </c:backWall>
    <c:plotArea>
      <c:layout>
        <c:manualLayout>
          <c:xMode val="edge"/>
          <c:yMode val="edge"/>
          <c:x val="1.9997784196133829E-2"/>
          <c:y val="1.9847024008811723E-2"/>
          <c:w val="0.96000443160773263"/>
          <c:h val="0.96030595198237667"/>
        </c:manualLayout>
      </c:layout>
      <c:pie3DChart>
        <c:varyColors val="1"/>
        <c:ser>
          <c:idx val="0"/>
          <c:order val="0"/>
          <c:tx>
            <c:v>Colonna 1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dPt>
            <c:idx val="2"/>
            <c:spPr>
              <a:solidFill>
                <a:srgbClr val="FFD320"/>
              </a:solidFill>
              <a:ln>
                <a:solidFill>
                  <a:srgbClr val="000000"/>
                </a:solidFill>
              </a:ln>
            </c:spPr>
          </c:dPt>
          <c:cat>
            <c:strLit>
              <c:ptCount val="3"/>
              <c:pt idx="0">
                <c:v>MAI</c:v>
              </c:pt>
              <c:pt idx="1">
                <c:v>QUALCHE VOLTA</c:v>
              </c:pt>
              <c:pt idx="2">
                <c:v>SPESSO</c:v>
              </c:pt>
            </c:strLit>
          </c:cat>
          <c:val>
            <c:numLit>
              <c:formatCode>General</c:formatCode>
              <c:ptCount val="3"/>
              <c:pt idx="0">
                <c:v>15</c:v>
              </c:pt>
              <c:pt idx="1">
                <c:v>45</c:v>
              </c:pt>
              <c:pt idx="2">
                <c:v>47</c:v>
              </c:pt>
            </c:numLit>
          </c:val>
        </c:ser>
      </c:pie3DChart>
    </c:plotArea>
    <c:plotVisOnly val="1"/>
  </c:chart>
  <c:spPr>
    <a:noFill/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perspective val="0"/>
    </c:view3D>
    <c:floor>
      <c:spPr>
        <a:solidFill>
          <a:srgbClr val="CCCCCC"/>
        </a:solidFill>
        <a:ln>
          <a:solidFill>
            <a:srgbClr val="B3B3B3"/>
          </a:solidFill>
        </a:ln>
      </c:spPr>
    </c:floor>
    <c:sideWall>
      <c:spPr>
        <a:noFill/>
        <a:ln>
          <a:solidFill>
            <a:srgbClr val="B3B3B3"/>
          </a:solidFill>
          <a:prstDash val="solid"/>
        </a:ln>
      </c:spPr>
    </c:sideWall>
    <c:backWall>
      <c:spPr>
        <a:noFill/>
        <a:ln>
          <a:solidFill>
            <a:srgbClr val="B3B3B3"/>
          </a:solidFill>
          <a:prstDash val="solid"/>
        </a:ln>
      </c:spPr>
    </c:backWall>
    <c:plotArea>
      <c:layout>
        <c:manualLayout>
          <c:xMode val="edge"/>
          <c:yMode val="edge"/>
          <c:x val="1.9891284315983148E-2"/>
          <c:y val="1.9966722129783704E-2"/>
          <c:w val="0.96021777455789425"/>
          <c:h val="0.9600660421930528"/>
        </c:manualLayout>
      </c:layout>
      <c:pie3DChart>
        <c:varyColors val="1"/>
        <c:ser>
          <c:idx val="0"/>
          <c:order val="0"/>
          <c:tx>
            <c:v>Colonna 1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dPt>
            <c:idx val="2"/>
            <c:spPr>
              <a:solidFill>
                <a:srgbClr val="FFD320"/>
              </a:solidFill>
              <a:ln>
                <a:solidFill>
                  <a:srgbClr val="000000"/>
                </a:solidFill>
              </a:ln>
            </c:spPr>
          </c:dPt>
          <c:dPt>
            <c:idx val="3"/>
            <c:spPr>
              <a:solidFill>
                <a:srgbClr val="579D1C"/>
              </a:solidFill>
              <a:ln>
                <a:solidFill>
                  <a:srgbClr val="000000"/>
                </a:solidFill>
              </a:ln>
            </c:spPr>
          </c:dPt>
          <c:cat>
            <c:strLit>
              <c:ptCount val="4"/>
              <c:pt idx="0">
                <c:v>Riga 1</c:v>
              </c:pt>
              <c:pt idx="1">
                <c:v>Riga 2</c:v>
              </c:pt>
              <c:pt idx="2">
                <c:v>Riga 3</c:v>
              </c:pt>
              <c:pt idx="3">
                <c:v>Riga 4</c:v>
              </c:pt>
            </c:strLit>
          </c:cat>
          <c:val>
            <c:numLit>
              <c:formatCode>General</c:formatCode>
              <c:ptCount val="4"/>
              <c:pt idx="0">
                <c:v>27</c:v>
              </c:pt>
              <c:pt idx="1">
                <c:v>30</c:v>
              </c:pt>
              <c:pt idx="2">
                <c:v>10</c:v>
              </c:pt>
              <c:pt idx="3">
                <c:v>40</c:v>
              </c:pt>
            </c:numLit>
          </c:val>
        </c:ser>
      </c:pie3DChart>
    </c:plotArea>
    <c:plotVisOnly val="1"/>
  </c:chart>
  <c:spPr>
    <a:noFill/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30"/>
      <c:perspective val="0"/>
    </c:view3D>
    <c:floor>
      <c:spPr>
        <a:solidFill>
          <a:srgbClr val="CCCCCC"/>
        </a:solidFill>
        <a:ln>
          <a:solidFill>
            <a:srgbClr val="B3B3B3"/>
          </a:solidFill>
        </a:ln>
      </c:spPr>
    </c:floor>
    <c:sideWall>
      <c:spPr>
        <a:noFill/>
        <a:ln>
          <a:solidFill>
            <a:srgbClr val="B3B3B3"/>
          </a:solidFill>
          <a:prstDash val="solid"/>
        </a:ln>
      </c:spPr>
    </c:sideWall>
    <c:backWall>
      <c:spPr>
        <a:noFill/>
        <a:ln>
          <a:solidFill>
            <a:srgbClr val="B3B3B3"/>
          </a:solidFill>
          <a:prstDash val="solid"/>
        </a:ln>
      </c:spPr>
    </c:backWall>
    <c:plotArea>
      <c:layout>
        <c:manualLayout>
          <c:xMode val="edge"/>
          <c:yMode val="edge"/>
          <c:x val="1.9913227277783961E-2"/>
          <c:y val="1.9964419845819346E-2"/>
          <c:w val="0.96017323642476626"/>
          <c:h val="0.96007061123190818"/>
        </c:manualLayout>
      </c:layout>
      <c:pie3DChart>
        <c:varyColors val="1"/>
        <c:ser>
          <c:idx val="0"/>
          <c:order val="0"/>
          <c:tx>
            <c:v>Colonna 1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cat>
            <c:strLit>
              <c:ptCount val="2"/>
              <c:pt idx="0">
                <c:v>Riga 1</c:v>
              </c:pt>
              <c:pt idx="1">
                <c:v>Riga 2</c:v>
              </c:pt>
            </c:strLit>
          </c:cat>
          <c:val>
            <c:numLit>
              <c:formatCode>General</c:formatCode>
              <c:ptCount val="2"/>
              <c:pt idx="0">
                <c:v>80</c:v>
              </c:pt>
              <c:pt idx="1">
                <c:v>27</c:v>
              </c:pt>
            </c:numLit>
          </c:val>
        </c:ser>
      </c:pie3DChart>
    </c:plotArea>
    <c:plotVisOnly val="1"/>
  </c:chart>
  <c:spPr>
    <a:noFill/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A2414-A70C-4620-BA14-CAF8849CEA74}" type="datetimeFigureOut">
              <a:rPr lang="it-IT" smtClean="0"/>
              <a:t>03/06/2017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95EDA-4AB9-4E0D-BA2C-FA80BD2464E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Fare clic per modificare lo stile del titolo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C534FBA-B0F0-4003-85B5-8F120113808A}" type="datetime">
              <a:rPr lang="it-IT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>
                <a:lnSpc>
                  <a:spcPct val="100000"/>
                </a:lnSpc>
              </a:pPr>
              <a:t>03/06/2017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BEB4294-0D29-4BE0-AA14-ADF837C96BA9}" type="slidenum">
              <a:rPr lang="it-IT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‹N›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Fai clic per modificare il formato del testo della struttura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 struttura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 struttura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 struttura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 struttura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Sesto livello struttura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Fare clic per modificare lo stile del titolo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Fare clic per modificare stili del testo dello schema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</a:t>
            </a:r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</a:t>
            </a:r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</a:t>
            </a:r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</a:t>
            </a:r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EB42A7C-F929-4E50-B9D8-82F41FB10781}" type="datetime">
              <a:rPr lang="it-IT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>
                <a:lnSpc>
                  <a:spcPct val="100000"/>
                </a:lnSpc>
              </a:pPr>
              <a:t>03/06/2017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952D7F1-4EDD-4955-8B35-1742FFE61730}" type="slidenum">
              <a:rPr lang="it-IT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‹N›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Boicottaggio" TargetMode="External"/><Relationship Id="rId3" Type="http://schemas.openxmlformats.org/officeDocument/2006/relationships/hyperlink" Target="https://it.wikipedia.org/wiki/Abitudine" TargetMode="External"/><Relationship Id="rId7" Type="http://schemas.openxmlformats.org/officeDocument/2006/relationships/hyperlink" Target="https://it.wikipedia.org/wiki/Lobby" TargetMode="External"/><Relationship Id="rId2" Type="http://schemas.openxmlformats.org/officeDocument/2006/relationships/hyperlink" Target="https://it.wikipedia.org/wiki/Acquisto_d'impuls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Eticit%C3%A0" TargetMode="External"/><Relationship Id="rId5" Type="http://schemas.openxmlformats.org/officeDocument/2006/relationships/hyperlink" Target="https://it.wikipedia.org/wiki/Sviluppo_sostenibile" TargetMode="External"/><Relationship Id="rId4" Type="http://schemas.openxmlformats.org/officeDocument/2006/relationships/hyperlink" Target="https://it.wikipedia.org/wiki/Consumo_critico" TargetMode="External"/><Relationship Id="rId9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t.wikipedia.org/wiki/Finanza_etica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40440" y="2190600"/>
            <a:ext cx="6955920" cy="1409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introduzione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755640" y="3501000"/>
            <a:ext cx="7560360" cy="3456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Per </a:t>
            </a:r>
            <a:r>
              <a:rPr lang="it-IT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consumo critico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, o </a:t>
            </a:r>
            <a:r>
              <a:rPr lang="it-IT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consapevole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 (in opposizione ideale al </a:t>
            </a:r>
            <a:r>
              <a:rPr lang="it-IT" sz="18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Bradley Hand ITC"/>
                <a:hlinkClick r:id="rId2"/>
              </a:rPr>
              <a:t>consumo compulsivo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), si intende la pratica di organizzare le proprie </a:t>
            </a:r>
            <a:r>
              <a:rPr lang="it-IT" sz="18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Bradley Hand ITC"/>
                <a:hlinkClick r:id="rId3"/>
              </a:rPr>
              <a:t>abitudini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 di acquisto e di consumo in modo da accordare la propria preferenza ai prodotti che posseggono determinati requisiti di qualità differenti da quelli comunemente riconosciuti dal consumatore medio.</a:t>
            </a:r>
            <a:r>
              <a:rPr lang="it-IT" sz="18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Bradley Hand ITC"/>
                <a:hlinkClick r:id="rId4"/>
              </a:rPr>
              <a:t>[1][2][3][4]</a:t>
            </a:r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In particolare il consumatore critico riconoscerà come nel rispettare componenti essenziali della qualità di un prodotto alcune caratteristiche delle sue modalità di produzione, ad esempio la </a:t>
            </a:r>
            <a:r>
              <a:rPr lang="it-IT" sz="18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Bradley Hand ITC"/>
                <a:hlinkClick r:id="rId5"/>
              </a:rPr>
              <a:t>sostenibilità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 ambientale del processo produttivo, l'</a:t>
            </a:r>
            <a:r>
              <a:rPr lang="it-IT" sz="18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Bradley Hand ITC"/>
                <a:hlinkClick r:id="rId6"/>
              </a:rPr>
              <a:t>eticità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 del trattamento accordato ai lavoratori, le caratteristiche dell'eventuale attività di </a:t>
            </a:r>
            <a:r>
              <a:rPr lang="it-IT" sz="1800" b="0" i="1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Bradley Hand ITC"/>
                <a:hlinkClick r:id="rId7"/>
              </a:rPr>
              <a:t>lobbying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 politica dell'azienda produttrice. La pratica del consumo critico si distingue dall'adesione ad una specifica campagna di </a:t>
            </a:r>
            <a:r>
              <a:rPr lang="it-IT" sz="18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Bradley Hand ITC"/>
                <a:hlinkClick r:id="rId8"/>
              </a:rPr>
              <a:t>boicottaggio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, anche se ovviamente vi può coesistere, in quanto è un atteggiamento che ha motivazioni e conseguenze più generali.</a:t>
            </a:r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4" name="Picture 5"/>
          <p:cNvPicPr/>
          <p:nvPr/>
        </p:nvPicPr>
        <p:blipFill>
          <a:blip r:embed="rId9" cstate="print"/>
          <a:stretch/>
        </p:blipFill>
        <p:spPr>
          <a:xfrm>
            <a:off x="1332000" y="158040"/>
            <a:ext cx="6121080" cy="219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224000" y="0"/>
            <a:ext cx="6264360" cy="562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8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possibilità di utilizzare la propria posizione di consumatore per perseguire fini politici o etici presuppone il diritto di poter scegliere tra diversi prodotti nonché la conoscenza di tutte le informazioni necessarie a compiere una scelta consapevole. Volendo fare uso di una analogia tra il consumatore ed il lavoratore, questi diritti corrisponderebbero al diritto di sciopero e alla sindacalizzazione. Una analogia viene spesso proposta anche tra il consumatore e l'elettore, per cui uno dei possibili slogan del consumo critico è "voti ogni volta che vai a fare la spesa".</a:t>
            </a:r>
          </a:p>
          <a:p>
            <a:pPr algn="ctr">
              <a:lnSpc>
                <a:spcPct val="8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Il termine in genere non fa riferimento, riduttivamente, solo agli acquisti di beni materiali: il consumo critico può anche riguardare le scelte inerenti al risparmio (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finanza etica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 e all'uso di servizi come ad esempio i trasporti o le telecomunicazioni.</a:t>
            </a:r>
          </a:p>
          <a:p>
            <a:pPr algn="ctr">
              <a:lnSpc>
                <a:spcPct val="8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CHI è IL CONSUMATORE?</a:t>
            </a:r>
          </a:p>
          <a:p>
            <a:pPr algn="ctr">
              <a:lnSpc>
                <a:spcPct val="8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IL CONSUMATORE è CHI EFFETTUA IL CONSUMO, OVVERO L’UTILIZZATORE DI BENI E SERVIZI PRODOTTI DAL SISTEMA ECONOMICO. SECONDO IL DIRITTO ITALIANO É“ LA PERSONA FISICA CHE AGISCE PER SCOPI ESTRANEI ALLA ATTIVITÁ IMPRENDITORIALE, COMMERCIALE, ARTIGIANALE O PROFESSIONALE EVENTUALMENTE SVOLTA.</a:t>
            </a:r>
          </a:p>
        </p:txBody>
      </p:sp>
      <p:pic>
        <p:nvPicPr>
          <p:cNvPr id="86" name="Picture 2"/>
          <p:cNvPicPr/>
          <p:nvPr/>
        </p:nvPicPr>
        <p:blipFill>
          <a:blip r:embed="rId3" cstate="print"/>
          <a:stretch/>
        </p:blipFill>
        <p:spPr>
          <a:xfrm>
            <a:off x="2520000" y="5626440"/>
            <a:ext cx="3816000" cy="1238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3276" y="163293"/>
            <a:ext cx="8784996" cy="1026285"/>
          </a:xfrm>
          <a:prstGeom prst="rect">
            <a:avLst/>
          </a:prstGeom>
          <a:noFill/>
          <a:ln>
            <a:noFill/>
          </a:ln>
        </p:spPr>
        <p:txBody>
          <a:bodyPr vert="horz" wrap="square"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L’AMBIENTE CHE </a:t>
            </a:r>
            <a:r>
              <a:rPr lang="it-IT" sz="1600" dirty="0" err="1">
                <a:latin typeface="Arial" pitchFamily="18"/>
                <a:ea typeface="Andale Sans UI" pitchFamily="2"/>
                <a:cs typeface="Tahoma" pitchFamily="2"/>
              </a:rPr>
              <a:t>CI</a:t>
            </a: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 CIRCONDA</a:t>
            </a:r>
          </a:p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Per comprendere qual è la sensibilità delle persone a noi vicine riguardo alle tematiche </a:t>
            </a:r>
            <a:r>
              <a:rPr lang="it-IT" sz="1600" dirty="0" smtClean="0">
                <a:latin typeface="Arial" pitchFamily="18"/>
                <a:ea typeface="Andale Sans UI" pitchFamily="2"/>
                <a:cs typeface="Tahoma" pitchFamily="2"/>
              </a:rPr>
              <a:t>trattate</a:t>
            </a:r>
          </a:p>
          <a:p>
            <a:pPr hangingPunct="0">
              <a:buNone/>
            </a:pPr>
            <a:r>
              <a:rPr lang="it-IT" sz="1600" dirty="0" smtClean="0"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abbiamo svolto un sondaggio. Riporta le domande e i risultati ottenuti aggiungendo un eventuale commento.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63276" y="1306342"/>
            <a:ext cx="4545174" cy="31839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Prima di acquistare un prodotto leggi l’etichetta?</a:t>
            </a:r>
          </a:p>
        </p:txBody>
      </p:sp>
      <p:graphicFrame>
        <p:nvGraphicFramePr>
          <p:cNvPr id="4" name="Grafico 3"/>
          <p:cNvGraphicFramePr/>
          <p:nvPr/>
        </p:nvGraphicFramePr>
        <p:xfrm>
          <a:off x="431701" y="1778912"/>
          <a:ext cx="2670535" cy="2189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igura a mano libera 4"/>
          <p:cNvSpPr/>
          <p:nvPr/>
        </p:nvSpPr>
        <p:spPr>
          <a:xfrm>
            <a:off x="3755338" y="2286098"/>
            <a:ext cx="163276" cy="1632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657554" y="2187837"/>
            <a:ext cx="700660" cy="790323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    NO</a:t>
            </a:r>
          </a:p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    </a:t>
            </a:r>
          </a:p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    SI</a:t>
            </a:r>
          </a:p>
        </p:txBody>
      </p:sp>
      <p:sp>
        <p:nvSpPr>
          <p:cNvPr id="7" name="Figura a mano libera 6"/>
          <p:cNvSpPr/>
          <p:nvPr/>
        </p:nvSpPr>
        <p:spPr>
          <a:xfrm>
            <a:off x="3755338" y="2775976"/>
            <a:ext cx="163276" cy="1632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26551" y="3755733"/>
            <a:ext cx="4305686" cy="31839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Acquisti prodotti del mercato equo e solidale?</a:t>
            </a:r>
          </a:p>
        </p:txBody>
      </p:sp>
      <p:graphicFrame>
        <p:nvGraphicFramePr>
          <p:cNvPr id="9" name="Grafico 8"/>
          <p:cNvGraphicFramePr/>
          <p:nvPr/>
        </p:nvGraphicFramePr>
        <p:xfrm>
          <a:off x="444436" y="4167884"/>
          <a:ext cx="2706455" cy="2172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Figura a mano libera 9"/>
          <p:cNvSpPr/>
          <p:nvPr/>
        </p:nvSpPr>
        <p:spPr>
          <a:xfrm>
            <a:off x="3592063" y="4408904"/>
            <a:ext cx="163276" cy="1632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Figura a mano libera 10"/>
          <p:cNvSpPr/>
          <p:nvPr/>
        </p:nvSpPr>
        <p:spPr>
          <a:xfrm>
            <a:off x="3592063" y="4866123"/>
            <a:ext cx="163276" cy="1632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2" name="Figura a mano libera 11"/>
          <p:cNvSpPr/>
          <p:nvPr/>
        </p:nvSpPr>
        <p:spPr>
          <a:xfrm>
            <a:off x="3592063" y="5290684"/>
            <a:ext cx="163276" cy="1632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559408" y="4322031"/>
            <a:ext cx="2027049" cy="1262247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   MAI</a:t>
            </a:r>
          </a:p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   QUALCHE VOLTA</a:t>
            </a:r>
          </a:p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   SPESSO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grafico 1"/>
          <p:cNvGraphicFramePr>
            <a:graphicFrameLocks noGrp="1"/>
          </p:cNvGraphicFramePr>
          <p:nvPr>
            <p:ph type="chart" idx="4294967295"/>
          </p:nvPr>
        </p:nvGraphicFramePr>
        <p:xfrm>
          <a:off x="1245139" y="5311585"/>
          <a:ext cx="12735" cy="12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63275" y="163293"/>
            <a:ext cx="2537445" cy="31839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Acquisti prodotti biologici?</a:t>
            </a:r>
          </a:p>
        </p:txBody>
      </p:sp>
      <p:graphicFrame>
        <p:nvGraphicFramePr>
          <p:cNvPr id="4" name="Grafico 3"/>
          <p:cNvGraphicFramePr/>
          <p:nvPr/>
        </p:nvGraphicFramePr>
        <p:xfrm>
          <a:off x="326551" y="706731"/>
          <a:ext cx="2938961" cy="157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Figura a mano libera 4"/>
          <p:cNvSpPr/>
          <p:nvPr/>
        </p:nvSpPr>
        <p:spPr>
          <a:xfrm>
            <a:off x="3918614" y="685829"/>
            <a:ext cx="163276" cy="1632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Figura a mano libera 5"/>
          <p:cNvSpPr/>
          <p:nvPr/>
        </p:nvSpPr>
        <p:spPr>
          <a:xfrm>
            <a:off x="3918614" y="1166889"/>
            <a:ext cx="163276" cy="1632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Figura a mano libera 6"/>
          <p:cNvSpPr/>
          <p:nvPr/>
        </p:nvSpPr>
        <p:spPr>
          <a:xfrm>
            <a:off x="3918614" y="1632927"/>
            <a:ext cx="163276" cy="1632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918614" y="653171"/>
            <a:ext cx="2084052" cy="1262247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    MAI</a:t>
            </a:r>
          </a:p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    QUALCHE VOLTA</a:t>
            </a:r>
          </a:p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    SPESSO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53806" y="2286098"/>
            <a:ext cx="3712190" cy="31839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Dove acquisti di solito frutta e verdura?</a:t>
            </a:r>
          </a:p>
        </p:txBody>
      </p:sp>
      <p:graphicFrame>
        <p:nvGraphicFramePr>
          <p:cNvPr id="10" name="Grafico 9"/>
          <p:cNvGraphicFramePr/>
          <p:nvPr/>
        </p:nvGraphicFramePr>
        <p:xfrm>
          <a:off x="469907" y="2744623"/>
          <a:ext cx="2642778" cy="1766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igura a mano libera 10"/>
          <p:cNvSpPr/>
          <p:nvPr/>
        </p:nvSpPr>
        <p:spPr>
          <a:xfrm>
            <a:off x="849033" y="5780562"/>
            <a:ext cx="163276" cy="1632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2" name="Figura a mano libera 11"/>
          <p:cNvSpPr/>
          <p:nvPr/>
        </p:nvSpPr>
        <p:spPr>
          <a:xfrm>
            <a:off x="849033" y="6237782"/>
            <a:ext cx="163276" cy="1632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3FBE3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3" name="Figura a mano libera 12"/>
          <p:cNvSpPr/>
          <p:nvPr/>
        </p:nvSpPr>
        <p:spPr>
          <a:xfrm>
            <a:off x="849033" y="5356001"/>
            <a:ext cx="163276" cy="1632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56945" y="4809297"/>
            <a:ext cx="2509682" cy="173417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      DAL CONTADINO</a:t>
            </a:r>
          </a:p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      AL MERCATO</a:t>
            </a:r>
          </a:p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      IN UN NEGOZIO</a:t>
            </a:r>
          </a:p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      AL SUPERMERCATO</a:t>
            </a:r>
          </a:p>
        </p:txBody>
      </p:sp>
      <p:sp>
        <p:nvSpPr>
          <p:cNvPr id="15" name="Figura a mano libera 14"/>
          <p:cNvSpPr/>
          <p:nvPr/>
        </p:nvSpPr>
        <p:spPr>
          <a:xfrm>
            <a:off x="849033" y="4866123"/>
            <a:ext cx="163276" cy="1632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408441" y="2286098"/>
            <a:ext cx="2727562" cy="31839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Fai la raccolta differenziata?</a:t>
            </a:r>
          </a:p>
        </p:txBody>
      </p:sp>
      <p:graphicFrame>
        <p:nvGraphicFramePr>
          <p:cNvPr id="17" name="Grafico 16"/>
          <p:cNvGraphicFramePr/>
          <p:nvPr/>
        </p:nvGraphicFramePr>
        <p:xfrm>
          <a:off x="4497589" y="2808309"/>
          <a:ext cx="2935041" cy="1651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Figura a mano libera 17"/>
          <p:cNvSpPr/>
          <p:nvPr/>
        </p:nvSpPr>
        <p:spPr>
          <a:xfrm>
            <a:off x="4898268" y="4964098"/>
            <a:ext cx="163276" cy="1632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9" name="Figura a mano libera 18"/>
          <p:cNvSpPr/>
          <p:nvPr/>
        </p:nvSpPr>
        <p:spPr>
          <a:xfrm>
            <a:off x="4876714" y="5413807"/>
            <a:ext cx="163276" cy="1632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898268" y="4898782"/>
            <a:ext cx="643658" cy="790323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   SI</a:t>
            </a:r>
          </a:p>
          <a:p>
            <a:pPr hangingPunct="0">
              <a:buNone/>
            </a:pPr>
            <a:endParaRPr lang="it-IT" sz="1600" dirty="0">
              <a:latin typeface="Arial" pitchFamily="18"/>
              <a:ea typeface="Andale Sans UI" pitchFamily="2"/>
              <a:cs typeface="Tahoma" pitchFamily="2"/>
            </a:endParaRPr>
          </a:p>
          <a:p>
            <a:pPr hangingPunct="0">
              <a:buNone/>
            </a:pPr>
            <a:r>
              <a:rPr lang="it-IT" sz="1600" dirty="0">
                <a:latin typeface="Arial" pitchFamily="18"/>
                <a:ea typeface="Andale Sans UI" pitchFamily="2"/>
                <a:cs typeface="Tahoma" pitchFamily="2"/>
              </a:rPr>
              <a:t>   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685800" y="332640"/>
            <a:ext cx="7772040" cy="107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Cosa abbiamo imparato?</a:t>
            </a:r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1259640" y="1412640"/>
            <a:ext cx="6512400" cy="460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Da questo laboratorio abbiamo imparato molte cose nuove.</a:t>
            </a:r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Abbiamo imparato che cos’ è la </a:t>
            </a:r>
            <a:r>
              <a:rPr lang="it-IT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filiera </a:t>
            </a: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del  prodotto e i vari passaggi , molte cose  importanti sui prodotti come : </a:t>
            </a:r>
            <a:r>
              <a:rPr lang="it-IT" sz="32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</a:rPr>
              <a:t>le informazioni scritte sull’ etichette, come vengono prodotti e se il prodotto è biologico o no.</a:t>
            </a:r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2"/>
          <p:cNvPicPr/>
          <p:nvPr/>
        </p:nvPicPr>
        <p:blipFill>
          <a:blip r:embed="rId2" cstate="print"/>
          <a:stretch/>
        </p:blipFill>
        <p:spPr>
          <a:xfrm>
            <a:off x="395640" y="188640"/>
            <a:ext cx="4248000" cy="2664000"/>
          </a:xfrm>
          <a:prstGeom prst="rect">
            <a:avLst/>
          </a:prstGeom>
          <a:ln>
            <a:noFill/>
          </a:ln>
        </p:spPr>
      </p:pic>
      <p:sp>
        <p:nvSpPr>
          <p:cNvPr id="121" name="CustomShape 1"/>
          <p:cNvSpPr/>
          <p:nvPr/>
        </p:nvSpPr>
        <p:spPr>
          <a:xfrm flipV="1">
            <a:off x="1259640" y="2852280"/>
            <a:ext cx="791640" cy="107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2"/>
          <p:cNvSpPr/>
          <p:nvPr/>
        </p:nvSpPr>
        <p:spPr>
          <a:xfrm>
            <a:off x="539640" y="3933000"/>
            <a:ext cx="1728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ETICHETTA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3" name="Picture 9"/>
          <p:cNvPicPr/>
          <p:nvPr/>
        </p:nvPicPr>
        <p:blipFill>
          <a:blip r:embed="rId3" cstate="print"/>
          <a:stretch/>
        </p:blipFill>
        <p:spPr>
          <a:xfrm>
            <a:off x="5801760" y="333360"/>
            <a:ext cx="2142720" cy="2142720"/>
          </a:xfrm>
          <a:prstGeom prst="rect">
            <a:avLst/>
          </a:prstGeom>
          <a:ln>
            <a:noFill/>
          </a:ln>
        </p:spPr>
      </p:pic>
      <p:sp>
        <p:nvSpPr>
          <p:cNvPr id="124" name="CustomShape 3"/>
          <p:cNvSpPr/>
          <p:nvPr/>
        </p:nvSpPr>
        <p:spPr>
          <a:xfrm flipH="1" flipV="1">
            <a:off x="7019640" y="2277000"/>
            <a:ext cx="215640" cy="792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4"/>
          <p:cNvSpPr/>
          <p:nvPr/>
        </p:nvSpPr>
        <p:spPr>
          <a:xfrm>
            <a:off x="6566040" y="3069720"/>
            <a:ext cx="20880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SIMBOLO GLUTEN FREE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6" name="Picture 11"/>
          <p:cNvPicPr/>
          <p:nvPr/>
        </p:nvPicPr>
        <p:blipFill>
          <a:blip r:embed="rId4" cstate="print"/>
          <a:stretch/>
        </p:blipFill>
        <p:spPr>
          <a:xfrm>
            <a:off x="2411640" y="3008520"/>
            <a:ext cx="4154040" cy="3453120"/>
          </a:xfrm>
          <a:prstGeom prst="rect">
            <a:avLst/>
          </a:prstGeom>
          <a:ln>
            <a:noFill/>
          </a:ln>
        </p:spPr>
      </p:pic>
      <p:sp>
        <p:nvSpPr>
          <p:cNvPr id="127" name="CustomShape 5"/>
          <p:cNvSpPr/>
          <p:nvPr/>
        </p:nvSpPr>
        <p:spPr>
          <a:xfrm>
            <a:off x="1259640" y="5125680"/>
            <a:ext cx="10976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6"/>
          <p:cNvSpPr/>
          <p:nvPr/>
        </p:nvSpPr>
        <p:spPr>
          <a:xfrm>
            <a:off x="326160" y="4941000"/>
            <a:ext cx="20314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FILIERA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="" xmlns:p14="http://schemas.microsoft.com/office/powerpoint/2010/main" xmlns:p15="http://schemas.microsoft.com/office/powerpoint/2012/main" xmlns:mc="http://schemas.openxmlformats.org/markup-compatibility/2006"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</a:extLst>
          </a:blip>
          <a:stretch/>
        </p:blipFill>
        <p:spPr>
          <a:xfrm>
            <a:off x="251640" y="332640"/>
            <a:ext cx="5544360" cy="4824000"/>
          </a:xfrm>
          <a:prstGeom prst="rect">
            <a:avLst/>
          </a:prstGeom>
          <a:ln>
            <a:noFill/>
          </a:ln>
        </p:spPr>
      </p:pic>
      <p:sp>
        <p:nvSpPr>
          <p:cNvPr id="131" name="CustomShape 1"/>
          <p:cNvSpPr/>
          <p:nvPr/>
        </p:nvSpPr>
        <p:spPr>
          <a:xfrm>
            <a:off x="6084000" y="2277000"/>
            <a:ext cx="28080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267744" y="54452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b="1" i="1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“la vita è nelle tue mani, consuma in modo consapevole”</a:t>
            </a:r>
            <a:endParaRPr lang="it-IT" sz="1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467544" y="188640"/>
            <a:ext cx="3168000" cy="365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Alessandro Alpi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Amadei Lisa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Bedeschi Chiara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Bosio Giacomo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Bouhlal Sofia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Calderoni Artea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Caruana Marina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Conti Michela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Esposito Maiello Francesco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Facchini Lorenzo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Fedele Martina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Hysa Kristian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Lacchini Lorenzo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4788000" y="2035440"/>
            <a:ext cx="3240000" cy="365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Marchetti Giulio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Paganelli Renè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Palombi Nicolas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Pasha Jasmin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Ragazzini Paolo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Savorani Luca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Seck Serigne Saliou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Mame Coumba Sy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Tarroni Marco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Vanedola Gabriele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Villori Viola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Vitarelli Alessia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Zama Thomas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51520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it-IT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Progetto sul consumo consapevole della classe 2°C </a:t>
            </a:r>
            <a:r>
              <a:rPr lang="it-IT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it-IT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Bendandi</a:t>
            </a:r>
            <a:r>
              <a:rPr lang="it-IT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Faenza 2016/17</a:t>
            </a:r>
            <a:endParaRPr lang="it-IT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436</Words>
  <Application>Microsoft Office PowerPoint</Application>
  <PresentationFormat>Presentazione su schermo (4:3)</PresentationFormat>
  <Paragraphs>73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</dc:title>
  <dc:subject/>
  <dc:creator>Raffaella</dc:creator>
  <dc:description/>
  <cp:lastModifiedBy>Aloisio Italia</cp:lastModifiedBy>
  <cp:revision>11</cp:revision>
  <dcterms:created xsi:type="dcterms:W3CDTF">2005-01-18T01:06:05Z</dcterms:created>
  <dcterms:modified xsi:type="dcterms:W3CDTF">2017-06-03T14:35:56Z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